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3"/>
  </p:sldMasterIdLst>
  <p:notesMasterIdLst>
    <p:notesMasterId r:id="rId10"/>
  </p:notesMasterIdLst>
  <p:handoutMasterIdLst>
    <p:handoutMasterId r:id="rId11"/>
  </p:handoutMasterIdLst>
  <p:sldIdLst>
    <p:sldId id="399" r:id="rId4"/>
    <p:sldId id="400" r:id="rId5"/>
    <p:sldId id="401" r:id="rId6"/>
    <p:sldId id="402" r:id="rId7"/>
    <p:sldId id="403" r:id="rId8"/>
    <p:sldId id="34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AEA"/>
    <a:srgbClr val="DFD7EE"/>
    <a:srgbClr val="FFD3BF"/>
    <a:srgbClr val="D8CEEA"/>
    <a:srgbClr val="B2E6E6"/>
    <a:srgbClr val="FFCAB2"/>
    <a:srgbClr val="FFB899"/>
    <a:srgbClr val="99DEDD"/>
    <a:srgbClr val="CCBFE3"/>
    <a:srgbClr val="E5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6327" autoAdjust="0"/>
  </p:normalViewPr>
  <p:slideViewPr>
    <p:cSldViewPr snapToObjects="1" showGuides="1">
      <p:cViewPr varScale="1">
        <p:scale>
          <a:sx n="119" d="100"/>
          <a:sy n="119" d="100"/>
        </p:scale>
        <p:origin x="66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37" d="100"/>
          <a:sy n="137" d="100"/>
        </p:scale>
        <p:origin x="3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E193-90CE-4199-9AF5-D1E48B033E4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BA8C6-4D1A-4633-BC3C-0CF402E0A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4C45-7CAE-4766-A8F4-0BF330D12C7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2F61-B29F-4722-BDE4-FDE4DC6A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C18F26-14C3-9541-BF8C-C82BE0B49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84323-5E1A-5CBA-D3D3-EF0149CD1E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5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4B617-4842-3AEA-50CC-129B94F83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3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066" y="1483"/>
            <a:ext cx="8398595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DA0C0-F30D-F01F-10F3-6F7B691E6D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066" y="1483"/>
            <a:ext cx="8398595" cy="28291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B5D5E-96C4-9C1C-FC74-9458405A0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9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6" y="0"/>
            <a:ext cx="8398592" cy="28291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9AC3F-4513-C043-DD2A-32A99ECA20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1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6" y="0"/>
            <a:ext cx="8398592" cy="282913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1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7" y="0"/>
            <a:ext cx="8398589" cy="282913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8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7" y="0"/>
            <a:ext cx="8398589" cy="2829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8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8" y="0"/>
            <a:ext cx="8398586" cy="2829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5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8" y="0"/>
            <a:ext cx="8398586" cy="28291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344D3-4ABA-FB1E-D53B-4AD2943B6D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9" y="0"/>
            <a:ext cx="8398583" cy="28291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8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409" y="0"/>
            <a:ext cx="8398583" cy="28291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CE3-7960-41E8-A5DD-950F7A32E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470" y="1280160"/>
            <a:ext cx="8458200" cy="29489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469563-2C70-6642-9FFD-119CCB5E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C56068D-0219-4E05-BC10-56FE35DDD8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2960" y="4773168"/>
            <a:ext cx="5157216" cy="137160"/>
          </a:xfrm>
        </p:spPr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36535-AD5A-4FE9-98A6-137FCC83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472" y="4771478"/>
            <a:ext cx="349624" cy="136328"/>
          </a:xfrm>
        </p:spPr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7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AE5C8-02C3-7D4E-9282-513966F75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2385-B844-F74C-BE05-A3D7E0C7C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BFE63-EF0F-494E-AFD6-9FCFDDE7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585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1280160"/>
            <a:ext cx="4114800" cy="2942590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 marL="228600" indent="-137160">
              <a:defRPr sz="1400">
                <a:latin typeface="+mj-lt"/>
              </a:defRPr>
            </a:lvl3pPr>
            <a:lvl4pPr marL="365760" indent="-137160">
              <a:defRPr sz="1400">
                <a:latin typeface="+mj-lt"/>
              </a:defRPr>
            </a:lvl4pPr>
            <a:lvl5pPr marL="502920" indent="-137160">
              <a:defRPr sz="1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6300" y="1280160"/>
            <a:ext cx="4116387" cy="2942590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 marL="228600" indent="-137160">
              <a:defRPr sz="1400">
                <a:latin typeface="+mj-lt"/>
              </a:defRPr>
            </a:lvl3pPr>
            <a:lvl4pPr marL="365760" indent="-137160">
              <a:defRPr sz="1400">
                <a:latin typeface="+mj-lt"/>
              </a:defRPr>
            </a:lvl4pPr>
            <a:lvl5pPr marL="502920" indent="-137160">
              <a:defRPr sz="14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EA3DB2-73C6-F042-834E-A8AD5A6B6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45BD3-6508-BC4C-8DC9-02D845CF5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F1930-4696-D94D-A838-30266C98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1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1E95B4-BB9D-4F39-9498-69955C4735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35688" y="1279525"/>
            <a:ext cx="2670175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718DD3-8705-4ED7-9177-937585ED56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38500" y="1279525"/>
            <a:ext cx="2667000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BE8D3-59DA-4237-A8B3-1B038C22FEB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1279525"/>
            <a:ext cx="2667000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BDAC-189E-194A-B986-DE36BB1383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185E7-332C-BF4A-806E-1F6C7728AE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0E255-6E89-A24C-9D86-6757AAA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996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E6191C-940D-4E35-94EE-A4313147A1A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35688" y="1279525"/>
            <a:ext cx="2670175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68492-B346-417B-861F-0A78ED77C7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1279525"/>
            <a:ext cx="5562600" cy="2943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BDAC-189E-194A-B986-DE36BB1383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185E7-332C-BF4A-806E-1F6C7728AE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0E255-6E89-A24C-9D86-6757AAA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747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64F5A7-C49A-4169-8550-66518E2F2F6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8138" y="1279525"/>
            <a:ext cx="2671762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96873F-9309-4435-B911-B99EDE59FB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38500" y="1279525"/>
            <a:ext cx="5567363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BDAC-189E-194A-B986-DE36BB1383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185E7-332C-BF4A-806E-1F6C7728AE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0E255-6E89-A24C-9D86-6757AAA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626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191DE18-3FE0-4868-B976-51195E3DB3B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58000" y="1279525"/>
            <a:ext cx="1947863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EA9EB6-C43B-476C-BE75-75060C39D9F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86300" y="1279525"/>
            <a:ext cx="1938338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F121A3-7E72-4466-9278-EEC42CABE70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14600" y="1279525"/>
            <a:ext cx="1938338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0DD6D-4E26-4DBA-89B4-D28547A20B8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7663" y="1279525"/>
            <a:ext cx="1938337" cy="2943225"/>
          </a:xfrm>
        </p:spPr>
        <p:txBody>
          <a:bodyPr/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D34B-078A-A744-87FE-2D883E260E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7780B-8442-3247-882E-1697E687C3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CD929A-3B9C-3B4B-A591-D047E769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50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624F1E-CDC1-4754-8C62-02BF8710E0F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1538" y="2800350"/>
            <a:ext cx="4124325" cy="1422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13A668-631B-4CB0-9641-01D12E89E2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6075" y="2800350"/>
            <a:ext cx="4116388" cy="1422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47471" y="1280160"/>
            <a:ext cx="4114800" cy="129159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AE2A40C-7129-0E48-A96B-D403B0FF10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7888" y="1280160"/>
            <a:ext cx="4114800" cy="129159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36053-5B54-5843-B08E-6E884B7A6B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A7EAC-623A-F145-93B7-0259056108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38DAC2-A81C-5D4C-97E0-BD0C45A2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38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97428-422A-7D1B-BF99-D061BEFA6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2900" y="1276348"/>
            <a:ext cx="2667000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38500" y="1276348"/>
            <a:ext cx="2667000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43244" y="1276348"/>
            <a:ext cx="2662428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87E80-58D6-7545-93D7-58C1762A50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943FC-B5C1-6340-B65E-8C372BE358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E5B4D4-2C7E-2941-81AF-2FF25295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9FD2271-D567-4A9E-93C1-FA77E7246B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2900" y="2686050"/>
            <a:ext cx="2667000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94EBEA0F-F80C-4396-9FE2-A7672697972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38500" y="2686050"/>
            <a:ext cx="2667000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A1C6F065-3DBF-4CE3-A4D6-1341FCE814F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134100" y="2686050"/>
            <a:ext cx="2671572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</p:spTree>
    <p:extLst>
      <p:ext uri="{BB962C8B-B14F-4D97-AF65-F5344CB8AC3E}">
        <p14:creationId xmlns:p14="http://schemas.microsoft.com/office/powerpoint/2010/main" val="666467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2900" y="1280160"/>
            <a:ext cx="1943099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517648" y="1280160"/>
            <a:ext cx="1938528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87824" y="1280160"/>
            <a:ext cx="1938528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858000" y="1280160"/>
            <a:ext cx="1938528" cy="12281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87E80-58D6-7545-93D7-58C1762A50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943FC-B5C1-6340-B65E-8C372BE3588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E5B4D4-2C7E-2941-81AF-2FF25295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9FD2271-D567-4A9E-93C1-FA77E7246B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2900" y="2686050"/>
            <a:ext cx="1938338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08C425CB-0F00-415E-B27E-E5F09BDADB9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517838" y="2686050"/>
            <a:ext cx="1938338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94EBEA0F-F80C-4396-9FE2-A7672697972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92776" y="2686050"/>
            <a:ext cx="1938338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A1C6F065-3DBF-4CE3-A4D6-1341FCE814F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867334" y="2690812"/>
            <a:ext cx="1938338" cy="15367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</p:spTree>
    <p:extLst>
      <p:ext uri="{BB962C8B-B14F-4D97-AF65-F5344CB8AC3E}">
        <p14:creationId xmlns:p14="http://schemas.microsoft.com/office/powerpoint/2010/main" val="131361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1F55D-17D5-8E46-96BD-128BF8E61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DB220-61FF-624C-A18C-82BED5CF2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1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2" y="1276350"/>
            <a:ext cx="8458200" cy="60939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l">
              <a:defRPr sz="4400" b="1" cap="none" baseline="0">
                <a:solidFill>
                  <a:srgbClr val="FFD3BF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CE715-0DBE-ED49-ADCC-33FBDBF55532}"/>
              </a:ext>
            </a:extLst>
          </p:cNvPr>
          <p:cNvSpPr txBox="1"/>
          <p:nvPr userDrawn="1"/>
        </p:nvSpPr>
        <p:spPr>
          <a:xfrm>
            <a:off x="8073783" y="4805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4B290-256E-F74D-808E-EED096FF3C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17FB8-6522-2346-A2F7-5B47A6568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9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nd Supporting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71" y="1276350"/>
            <a:ext cx="8458200" cy="60939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cap="none" baseline="0">
                <a:solidFill>
                  <a:srgbClr val="FFD3BF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910CC-387C-AF41-9F31-4DE5C5FC26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471" y="2571750"/>
            <a:ext cx="8458200" cy="762682"/>
          </a:xfrm>
        </p:spPr>
        <p:txBody>
          <a:bodyPr lIns="0" tIns="0" rIns="0" bIns="0"/>
          <a:lstStyle>
            <a:lvl1pPr>
              <a:lnSpc>
                <a:spcPct val="12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7DA85-6FC4-8345-BA55-FB26117EB08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394E4-C3CA-2341-86D4-FF53DA442F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92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Pr>
        <a:solidFill>
          <a:srgbClr val="FFD3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82B5DA-41DB-E24A-B0D9-4591B6D4B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347473"/>
            <a:ext cx="8458200" cy="35958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900" b="1" i="1" u="none" strike="noStrike" kern="0" spc="0" baseline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“Click to add quote”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858C02-F743-624B-ACFA-45DCD25D4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F0E0E7-92F6-D240-89EC-C004F9D95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F90A1-2918-974F-9E99-81F5F4FEE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663" y="3952106"/>
            <a:ext cx="4681537" cy="193899"/>
          </a:xfrm>
        </p:spPr>
        <p:txBody>
          <a:bodyPr>
            <a:spAutoFit/>
          </a:bodyPr>
          <a:lstStyle>
            <a:lvl1pPr>
              <a:defRPr sz="1400" b="0" i="1"/>
            </a:lvl1pPr>
          </a:lstStyle>
          <a:p>
            <a:pPr lvl="0"/>
            <a:r>
              <a:rPr lang="en-US" dirty="0"/>
              <a:t>Click to add attribution</a:t>
            </a:r>
          </a:p>
        </p:txBody>
      </p:sp>
    </p:spTree>
    <p:extLst>
      <p:ext uri="{BB962C8B-B14F-4D97-AF65-F5344CB8AC3E}">
        <p14:creationId xmlns:p14="http://schemas.microsoft.com/office/powerpoint/2010/main" val="905829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B9D032A-4DA0-4647-8FD5-F73A2BA7E6A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2"/>
          <a:stretch/>
        </p:blipFill>
        <p:spPr>
          <a:xfrm>
            <a:off x="1354" y="0"/>
            <a:ext cx="9142821" cy="4572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8D2E5E-A559-F74C-8845-78BACAB253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59B64-B98B-5B42-9A37-6EF4DE439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770136C5-F8DD-4D6F-847F-895AD71DD9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63" y="742951"/>
            <a:ext cx="1938337" cy="19637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47DB285-C48E-445F-8E65-6DF5BA0078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7000" y="742951"/>
            <a:ext cx="6134100" cy="347980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2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5A99FCE-4B1F-42B4-8D4B-0D8F7E3CF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876550"/>
            <a:ext cx="1943100" cy="609600"/>
          </a:xfrm>
        </p:spPr>
        <p:txBody>
          <a:bodyPr/>
          <a:lstStyle>
            <a:lvl1pPr>
              <a:defRPr sz="1400" b="0" i="1"/>
            </a:lvl1pPr>
          </a:lstStyle>
          <a:p>
            <a:pPr lvl="0"/>
            <a:r>
              <a:rPr lang="en-US" dirty="0"/>
              <a:t>Enter Name/Title</a:t>
            </a:r>
          </a:p>
        </p:txBody>
      </p:sp>
    </p:spTree>
    <p:extLst>
      <p:ext uri="{BB962C8B-B14F-4D97-AF65-F5344CB8AC3E}">
        <p14:creationId xmlns:p14="http://schemas.microsoft.com/office/powerpoint/2010/main" val="1830209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Major Statem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BDB4D-A3B3-DF4E-B5D5-E32F7089B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AB416-7B6C-394B-8B7D-59E0F9FDC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5E1917-E0D3-C340-BF32-62449E7190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456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B85B31E-B06F-E744-961A-FD2E27B3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341313"/>
            <a:ext cx="4232275" cy="3881437"/>
          </a:xfrm>
        </p:spPr>
        <p:txBody>
          <a:bodyPr lIns="347472" rIns="347472" anchor="ctr" anchorCtr="0"/>
          <a:lstStyle>
            <a:lvl1pPr>
              <a:lnSpc>
                <a:spcPct val="120000"/>
              </a:lnSpc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211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Major Statem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BDB4D-A3B3-DF4E-B5D5-E32F7089B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AB416-7B6C-394B-8B7D-59E0F9FDC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EB4E8-9A5A-3C46-B2D0-6F503986AF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9900" y="341313"/>
            <a:ext cx="5794375" cy="3881437"/>
          </a:xfrm>
        </p:spPr>
        <p:txBody>
          <a:bodyPr lIns="347472" rIns="347472" anchor="ctr" anchorCtr="0"/>
          <a:lstStyle>
            <a:lvl1pPr>
              <a:lnSpc>
                <a:spcPct val="120000"/>
              </a:lnSpc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0B3F11-49CC-2440-B17A-D900564C4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9900" cy="4568825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927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v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AE5C8-02C3-7D4E-9282-513966F75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2385-B844-F74C-BE05-A3D7E0C7C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BFE63-EF0F-494E-AFD6-9FCFDDE7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91158-3464-7847-B2C5-4538642EF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53" y="4745736"/>
            <a:ext cx="777237" cy="19226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A2CC73-8B63-0940-911C-913D849A1A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470" y="1280161"/>
            <a:ext cx="8458198" cy="2942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</p:spTree>
    <p:extLst>
      <p:ext uri="{BB962C8B-B14F-4D97-AF65-F5344CB8AC3E}">
        <p14:creationId xmlns:p14="http://schemas.microsoft.com/office/powerpoint/2010/main" val="24539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61B53-B234-ACCA-AB8A-E26DE9ED2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5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52571-B406-416C-86DC-A27D96E93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2749418"/>
            <a:ext cx="2362190" cy="58433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30025" y="4278092"/>
            <a:ext cx="4083948" cy="4074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This information is proprietary and highly confidential. Any unauthorized dissemination, 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distribution or copying is strictly prohibited. Any violation of this prohibition may be subject 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to penalties and recourse under the law. Copyright </a:t>
            </a:r>
            <a:fld id="{A9E45609-FA5A-104D-BEE8-8CBE1701BAFA}" type="datetimeyyyy">
              <a:rPr lang="en-US" sz="800" smtClean="0">
                <a:solidFill>
                  <a:schemeClr val="tx2"/>
                </a:solidFill>
              </a:rPr>
              <a:pPr algn="ctr"/>
              <a:t>2024</a:t>
            </a:fld>
            <a:r>
              <a:rPr lang="en-US" sz="800" dirty="0">
                <a:solidFill>
                  <a:schemeClr val="tx2"/>
                </a:solidFill>
              </a:rPr>
              <a:t> Vizient,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F5AC5-02D1-2543-9BC6-5B32CC9C2591}"/>
              </a:ext>
            </a:extLst>
          </p:cNvPr>
          <p:cNvSpPr txBox="1"/>
          <p:nvPr userDrawn="1"/>
        </p:nvSpPr>
        <p:spPr>
          <a:xfrm>
            <a:off x="2176718" y="1263594"/>
            <a:ext cx="4790565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Let’s work together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EE6BA-3950-5C46-AD1C-01B4A1909747}"/>
              </a:ext>
            </a:extLst>
          </p:cNvPr>
          <p:cNvCxnSpPr>
            <a:cxnSpLocks/>
          </p:cNvCxnSpPr>
          <p:nvPr/>
        </p:nvCxnSpPr>
        <p:spPr>
          <a:xfrm>
            <a:off x="3943561" y="2183341"/>
            <a:ext cx="1256879" cy="0"/>
          </a:xfrm>
          <a:prstGeom prst="line">
            <a:avLst/>
          </a:prstGeom>
          <a:ln w="508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C27BA-E36E-0145-8C25-A03E06184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35" y="3736121"/>
            <a:ext cx="5062728" cy="2428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your name and email address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3009F-5641-3F4F-9B75-E4F54F114294}"/>
              </a:ext>
            </a:extLst>
          </p:cNvPr>
          <p:cNvSpPr txBox="1"/>
          <p:nvPr userDrawn="1"/>
        </p:nvSpPr>
        <p:spPr>
          <a:xfrm>
            <a:off x="5227692" y="-446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30025" y="4278092"/>
            <a:ext cx="4083948" cy="4074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This information is proprietary and highly confidential. Any unauthorized dissemination,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distribution or copying is strictly prohibited. Any violation of this prohibition may be subject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to penalties and recourse under the law. Copyright </a:t>
            </a:r>
            <a:fld id="{A9E45609-FA5A-104D-BEE8-8CBE1701BAFA}" type="datetimeyyyy">
              <a:rPr lang="en-US" sz="800" smtClean="0">
                <a:solidFill>
                  <a:schemeClr val="bg1"/>
                </a:solidFill>
              </a:rPr>
              <a:pPr algn="ctr"/>
              <a:t>2024</a:t>
            </a:fld>
            <a:r>
              <a:rPr lang="en-US" sz="800" dirty="0">
                <a:solidFill>
                  <a:schemeClr val="bg1"/>
                </a:solidFill>
              </a:rPr>
              <a:t> Vizient, Inc.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1" y="2752096"/>
            <a:ext cx="2362197" cy="584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F5AC5-02D1-2543-9BC6-5B32CC9C2591}"/>
              </a:ext>
            </a:extLst>
          </p:cNvPr>
          <p:cNvSpPr txBox="1"/>
          <p:nvPr userDrawn="1"/>
        </p:nvSpPr>
        <p:spPr>
          <a:xfrm>
            <a:off x="2176718" y="1263594"/>
            <a:ext cx="4790565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Let’s work together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EE6BA-3950-5C46-AD1C-01B4A1909747}"/>
              </a:ext>
            </a:extLst>
          </p:cNvPr>
          <p:cNvCxnSpPr>
            <a:cxnSpLocks/>
          </p:cNvCxnSpPr>
          <p:nvPr/>
        </p:nvCxnSpPr>
        <p:spPr>
          <a:xfrm>
            <a:off x="3943561" y="2183341"/>
            <a:ext cx="1256879" cy="0"/>
          </a:xfrm>
          <a:prstGeom prst="line">
            <a:avLst/>
          </a:prstGeom>
          <a:ln w="50800" cap="rnd">
            <a:solidFill>
              <a:schemeClr val="bg2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C27BA-E36E-0145-8C25-A03E06184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35" y="3736121"/>
            <a:ext cx="5062728" cy="2428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your name and email address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3009F-5641-3F4F-9B75-E4F54F114294}"/>
              </a:ext>
            </a:extLst>
          </p:cNvPr>
          <p:cNvSpPr txBox="1"/>
          <p:nvPr userDrawn="1"/>
        </p:nvSpPr>
        <p:spPr>
          <a:xfrm>
            <a:off x="5227692" y="-446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2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2944F-936A-85D6-15B1-3B061C76D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7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D46C0-86B7-E05A-0DE6-A077A81D5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90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3617B-5005-7593-F58B-F2C47B64C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47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18EB5-C43C-92DA-063D-88E6B7B8F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2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89FAD9-C86C-C449-AEEA-999689900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93" y="1483"/>
            <a:ext cx="8404941" cy="28291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8214" y="4152475"/>
            <a:ext cx="5157787" cy="41369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214" y="3136392"/>
            <a:ext cx="7620522" cy="84317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presentation title headline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FF3A23-BB12-0B4F-84B1-C02C1A709E13}"/>
              </a:ext>
            </a:extLst>
          </p:cNvPr>
          <p:cNvSpPr/>
          <p:nvPr userDrawn="1"/>
        </p:nvSpPr>
        <p:spPr>
          <a:xfrm>
            <a:off x="342900" y="342900"/>
            <a:ext cx="8458200" cy="4457700"/>
          </a:xfrm>
          <a:prstGeom prst="roundRect">
            <a:avLst>
              <a:gd name="adj" fmla="val 4855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99E58-3811-83D1-BFDB-538DB7EBA8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3" y="4171061"/>
            <a:ext cx="1463040" cy="3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6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8F13A4-46F7-E34D-9DB8-3859A42BDF0C}"/>
              </a:ext>
            </a:extLst>
          </p:cNvPr>
          <p:cNvSpPr/>
          <p:nvPr userDrawn="1"/>
        </p:nvSpPr>
        <p:spPr>
          <a:xfrm>
            <a:off x="0" y="4568825"/>
            <a:ext cx="9144000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0" y="1280161"/>
            <a:ext cx="8458198" cy="2942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add text or image</a:t>
            </a:r>
          </a:p>
          <a:p>
            <a:pPr lvl="1"/>
            <a:r>
              <a:rPr lang="en-US" dirty="0"/>
              <a:t>Level one</a:t>
            </a:r>
          </a:p>
          <a:p>
            <a:pPr lvl="2"/>
            <a:r>
              <a:rPr lang="en-US" dirty="0"/>
              <a:t>Level two</a:t>
            </a:r>
          </a:p>
          <a:p>
            <a:pPr lvl="3"/>
            <a:r>
              <a:rPr lang="en-US" dirty="0"/>
              <a:t>Level three</a:t>
            </a:r>
          </a:p>
          <a:p>
            <a:pPr lvl="4"/>
            <a:r>
              <a:rPr lang="en-US" dirty="0"/>
              <a:t>Level four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326F40-6E7D-4C49-A5DA-E3DA3DD6462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4152" y="4745736"/>
            <a:ext cx="777240" cy="192264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82A1FB0-A54B-AE48-80C0-0E7ACDB5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47472"/>
            <a:ext cx="8458200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4771478"/>
            <a:ext cx="349624" cy="136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C0D42ABE-EA05-4842-819E-2C916F1C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D60F9AD-F576-7943-BCDB-6ACED39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960" y="4773168"/>
            <a:ext cx="5157216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3" r:id="rId2"/>
    <p:sldLayoutId id="2147483904" r:id="rId3"/>
    <p:sldLayoutId id="2147483905" r:id="rId4"/>
    <p:sldLayoutId id="2147483757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7" r:id="rId12"/>
    <p:sldLayoutId id="2147483908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814" r:id="rId22"/>
    <p:sldLayoutId id="2147483815" r:id="rId23"/>
    <p:sldLayoutId id="2147483816" r:id="rId24"/>
    <p:sldLayoutId id="2147483817" r:id="rId25"/>
    <p:sldLayoutId id="2147483894" r:id="rId26"/>
    <p:sldLayoutId id="2147483895" r:id="rId27"/>
    <p:sldLayoutId id="2147483818" r:id="rId28"/>
    <p:sldLayoutId id="2147483820" r:id="rId29"/>
    <p:sldLayoutId id="2147483819" r:id="rId30"/>
    <p:sldLayoutId id="2147483896" r:id="rId31"/>
    <p:sldLayoutId id="2147483821" r:id="rId32"/>
    <p:sldLayoutId id="2147483706" r:id="rId33"/>
    <p:sldLayoutId id="2147483713" r:id="rId34"/>
    <p:sldLayoutId id="2147483790" r:id="rId35"/>
    <p:sldLayoutId id="2147483794" r:id="rId36"/>
    <p:sldLayoutId id="2147483892" r:id="rId37"/>
    <p:sldLayoutId id="2147483889" r:id="rId38"/>
    <p:sldLayoutId id="2147483884" r:id="rId39"/>
    <p:sldLayoutId id="2147483912" r:id="rId40"/>
    <p:sldLayoutId id="2147483913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j-lt"/>
          <a:ea typeface="+mn-ea"/>
          <a:cs typeface="+mn-cs"/>
        </a:defRPr>
      </a:lvl2pPr>
      <a:lvl3pPr marL="228600" indent="-13716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j-lt"/>
          <a:ea typeface="+mn-ea"/>
          <a:cs typeface="+mn-cs"/>
        </a:defRPr>
      </a:lvl3pPr>
      <a:lvl4pPr marL="365760" indent="-13716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j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216" userDrawn="1">
          <p15:clr>
            <a:srgbClr val="C35EA4"/>
          </p15:clr>
        </p15:guide>
        <p15:guide id="4" orient="horz" pos="215" userDrawn="1">
          <p15:clr>
            <a:srgbClr val="C35EA4"/>
          </p15:clr>
        </p15:guide>
        <p15:guide id="5" orient="horz" pos="3023" userDrawn="1">
          <p15:clr>
            <a:srgbClr val="C35EA4"/>
          </p15:clr>
        </p15:guide>
        <p15:guide id="6" pos="5546" userDrawn="1">
          <p15:clr>
            <a:srgbClr val="C35EA4"/>
          </p15:clr>
        </p15:guide>
        <p15:guide id="8" orient="horz" pos="2660" userDrawn="1">
          <p15:clr>
            <a:srgbClr val="C35EA4"/>
          </p15:clr>
        </p15:guide>
        <p15:guide id="9" pos="2952" userDrawn="1">
          <p15:clr>
            <a:srgbClr val="5ACBF0"/>
          </p15:clr>
        </p15:guide>
        <p15:guide id="10" pos="2808" userDrawn="1">
          <p15:clr>
            <a:srgbClr val="5ACBF0"/>
          </p15:clr>
        </p15:guide>
        <p15:guide id="11" pos="1584" userDrawn="1">
          <p15:clr>
            <a:srgbClr val="5ACBF0"/>
          </p15:clr>
        </p15:guide>
        <p15:guide id="12" pos="1440" userDrawn="1">
          <p15:clr>
            <a:srgbClr val="5ACBF0"/>
          </p15:clr>
        </p15:guide>
        <p15:guide id="13" pos="4176" userDrawn="1">
          <p15:clr>
            <a:srgbClr val="5ACBF0"/>
          </p15:clr>
        </p15:guide>
        <p15:guide id="14" pos="4320" userDrawn="1">
          <p15:clr>
            <a:srgbClr val="5ACBF0"/>
          </p15:clr>
        </p15:guide>
        <p15:guide id="15" orient="horz" pos="804" userDrawn="1">
          <p15:clr>
            <a:srgbClr val="C35EA4"/>
          </p15:clr>
        </p15:guide>
        <p15:guide id="16" pos="2040" userDrawn="1">
          <p15:clr>
            <a:srgbClr val="9FCC3B"/>
          </p15:clr>
        </p15:guide>
        <p15:guide id="17" pos="1896" userDrawn="1">
          <p15:clr>
            <a:srgbClr val="9FCC3B"/>
          </p15:clr>
        </p15:guide>
        <p15:guide id="18" pos="3720" userDrawn="1">
          <p15:clr>
            <a:srgbClr val="9FCC3B"/>
          </p15:clr>
        </p15:guide>
        <p15:guide id="19" pos="3864" userDrawn="1">
          <p15:clr>
            <a:srgbClr val="9FCC3B"/>
          </p15:clr>
        </p15:guide>
        <p15:guide id="20" orient="horz" pos="2878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CCE7EE-D5D5-D2E2-37EB-5BA6FA74F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24190"/>
            <a:ext cx="7620522" cy="387798"/>
          </a:xfrm>
        </p:spPr>
        <p:txBody>
          <a:bodyPr/>
          <a:lstStyle/>
          <a:p>
            <a:r>
              <a:rPr lang="en-US" dirty="0"/>
              <a:t>Q4 2024 Group Buys Preview</a:t>
            </a:r>
          </a:p>
        </p:txBody>
      </p:sp>
    </p:spTree>
    <p:extLst>
      <p:ext uri="{BB962C8B-B14F-4D97-AF65-F5344CB8AC3E}">
        <p14:creationId xmlns:p14="http://schemas.microsoft.com/office/powerpoint/2010/main" val="191140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E9FD3F-77A8-BFFC-BA03-C0069958D978}"/>
              </a:ext>
            </a:extLst>
          </p:cNvPr>
          <p:cNvSpPr txBox="1"/>
          <p:nvPr/>
        </p:nvSpPr>
        <p:spPr>
          <a:xfrm>
            <a:off x="381000" y="781972"/>
            <a:ext cx="2671762" cy="2254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Starts October 1,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9E1DC-CC37-4B01-9315-14CAB5E663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2960" y="4773168"/>
            <a:ext cx="5157216" cy="13716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Vizient Presentation  │  Date  │  Confidential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FC5F9-730F-4A19-8FA2-6FD23E2483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47472" y="4771478"/>
            <a:ext cx="349624" cy="136328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C0D42ABE-EA05-4842-819E-2C916F1CD48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EB1A6-DB77-4F18-A0F6-83098D78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56496"/>
            <a:ext cx="8478904" cy="387798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Quarter 4 Group Buy Preview - Featured Supplier</a:t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br>
              <a:rPr lang="en-US" b="1" kern="1200" dirty="0">
                <a:latin typeface="+mj-lt"/>
                <a:ea typeface="+mj-ea"/>
                <a:cs typeface="+mj-cs"/>
              </a:rPr>
            </a:b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85EB23-F7F5-4079-ADD1-DA3A24DA0AB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6652314"/>
              </p:ext>
            </p:extLst>
          </p:nvPr>
        </p:nvGraphicFramePr>
        <p:xfrm>
          <a:off x="347472" y="1276350"/>
          <a:ext cx="8279211" cy="320040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862328">
                  <a:extLst>
                    <a:ext uri="{9D8B030D-6E8A-4147-A177-3AD203B41FA5}">
                      <a16:colId xmlns:a16="http://schemas.microsoft.com/office/drawing/2014/main" val="1381906061"/>
                    </a:ext>
                  </a:extLst>
                </a:gridCol>
                <a:gridCol w="4499752">
                  <a:extLst>
                    <a:ext uri="{9D8B030D-6E8A-4147-A177-3AD203B41FA5}">
                      <a16:colId xmlns:a16="http://schemas.microsoft.com/office/drawing/2014/main" val="4004933483"/>
                    </a:ext>
                  </a:extLst>
                </a:gridCol>
                <a:gridCol w="1917131">
                  <a:extLst>
                    <a:ext uri="{9D8B030D-6E8A-4147-A177-3AD203B41FA5}">
                      <a16:colId xmlns:a16="http://schemas.microsoft.com/office/drawing/2014/main" val="1606234250"/>
                    </a:ext>
                  </a:extLst>
                </a:gridCol>
              </a:tblGrid>
              <a:tr h="226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Supplier </a:t>
                      </a:r>
                      <a:endParaRPr lang="en-US" sz="1100" b="1" i="0" u="none" strike="noStrike" dirty="0">
                        <a:solidFill>
                          <a:srgbClr val="40404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Contract Name</a:t>
                      </a:r>
                      <a:endParaRPr lang="en-US" sz="1100" b="1" i="0" u="none" strike="noStrike" dirty="0">
                        <a:solidFill>
                          <a:srgbClr val="40404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Contract Number</a:t>
                      </a:r>
                      <a:endParaRPr lang="en-US" sz="1100" b="1" i="0" u="none" strike="noStrike" dirty="0">
                        <a:solidFill>
                          <a:srgbClr val="40404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2996265440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GE Healthcare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Anesthesia Machines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CE7152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937438779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Bone Densitometry Equipment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XR0692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785614975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Cardiac/Vascular Interventional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XR0702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3529612572"/>
                  </a:ext>
                </a:extLst>
              </a:tr>
              <a:tr h="20445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C-Arms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XR0942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1553149765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CT Scanners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XR0673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3537522278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General Radiography and Fluoroscopy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XR0715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4158790064"/>
                  </a:ext>
                </a:extLst>
              </a:tr>
              <a:tr h="28336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Hemodynamic Monitoring and Electrophysiology Products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123317335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Infant Care and Phototherapy Equipment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CE3333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3099522557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Magnetic resonance (MR) imaging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XR0882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959547819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Mammography Imaging Equipment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XR0652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899332146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Molecular Imaging &amp; Nuclear Medicine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XR0895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353777703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Non-Invasive Cardiology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CE7621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463602974"/>
                  </a:ext>
                </a:extLst>
              </a:tr>
              <a:tr h="22604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GE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Patient Monitoring Equipment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CE7633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1506" marR="1506" marT="1506" marB="0" anchor="ctr"/>
                </a:tc>
                <a:extLst>
                  <a:ext uri="{0D108BD9-81ED-4DB2-BD59-A6C34878D82A}">
                    <a16:rowId xmlns:a16="http://schemas.microsoft.com/office/drawing/2014/main" val="3721719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3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F9D67-A862-5A1B-411A-1DC9AE3258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3C1EB-8036-BDCA-3DA9-96A0068262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D1AB36-8AF3-215A-DA88-D62F34F6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Quarter 4 Group Buy Preview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7C7142C-273E-AAEA-1980-3FFA7ADA5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31150"/>
              </p:ext>
            </p:extLst>
          </p:nvPr>
        </p:nvGraphicFramePr>
        <p:xfrm>
          <a:off x="381000" y="1193800"/>
          <a:ext cx="8382000" cy="30543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29955">
                  <a:extLst>
                    <a:ext uri="{9D8B030D-6E8A-4147-A177-3AD203B41FA5}">
                      <a16:colId xmlns:a16="http://schemas.microsoft.com/office/drawing/2014/main" val="3705354761"/>
                    </a:ext>
                  </a:extLst>
                </a:gridCol>
                <a:gridCol w="3485910">
                  <a:extLst>
                    <a:ext uri="{9D8B030D-6E8A-4147-A177-3AD203B41FA5}">
                      <a16:colId xmlns:a16="http://schemas.microsoft.com/office/drawing/2014/main" val="736862143"/>
                    </a:ext>
                  </a:extLst>
                </a:gridCol>
                <a:gridCol w="2166135">
                  <a:extLst>
                    <a:ext uri="{9D8B030D-6E8A-4147-A177-3AD203B41FA5}">
                      <a16:colId xmlns:a16="http://schemas.microsoft.com/office/drawing/2014/main" val="2458757788"/>
                    </a:ext>
                  </a:extLst>
                </a:gridCol>
              </a:tblGrid>
              <a:tr h="225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Supplier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 Name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 Number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36521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Philips Healthcare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Patient Monitoring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CE7636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12105583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Philips Healthcare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C-Arms Imaging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XR0944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84160184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Philips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Clinical Informatics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XR0606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96929752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Philips Healthcare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CT - Target Buy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XR0675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62951726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Philips Healthcare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MR Peripherals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>
                          <a:effectLst/>
                        </a:rPr>
                        <a:t>XR0610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3769000"/>
                  </a:ext>
                </a:extLst>
              </a:tr>
              <a:tr h="25900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Ancillary Stainless Steel Equipment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CE7192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2380158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Cleaning and Decontamination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CE7599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43441057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Low Temperature Sterilizers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CE7742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97036044"/>
                  </a:ext>
                </a:extLst>
              </a:tr>
              <a:tr h="42436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OR Lights, Columns, and Booms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CE7204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3796931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OR Tables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CE7215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93923442"/>
                  </a:ext>
                </a:extLst>
              </a:tr>
              <a:tr h="225851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Steris Steam Sterilization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u="none" strike="noStrike" dirty="0">
                          <a:effectLst/>
                        </a:rPr>
                        <a:t>CE7594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181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0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3368C-06EE-8086-14D9-663235A8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DE7D6-6A79-1C6D-7F17-788A920C23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E809C0-8CAA-C635-A8B0-BEC20E59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Quarter 4 Group Buy Preview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F714E1-510C-00F5-3489-BFB1825D3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02134"/>
              </p:ext>
            </p:extLst>
          </p:nvPr>
        </p:nvGraphicFramePr>
        <p:xfrm>
          <a:off x="347472" y="1190624"/>
          <a:ext cx="8415528" cy="29457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86128">
                  <a:extLst>
                    <a:ext uri="{9D8B030D-6E8A-4147-A177-3AD203B41FA5}">
                      <a16:colId xmlns:a16="http://schemas.microsoft.com/office/drawing/2014/main" val="344252395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5432072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3122738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58711294"/>
                    </a:ext>
                  </a:extLst>
                </a:gridCol>
              </a:tblGrid>
              <a:tr h="22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Supplier 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Contract Name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 Number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68601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Capital Equipment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Arjo Inc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Patient Lifts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CE7462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8001949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Capital Equipment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KARL STORZ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Endoscopic Instruments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CE7346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4357374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Capital Equipment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US Med-Equip, LLC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Bariatric and Therapeutic Beds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CE3353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6706532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Imaging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BK Medical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Ultrasound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XR0912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64635394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Imaging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Carestream Health Inc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General Radiography &amp; Fluoroscopy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XR0713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45023731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Medical Surgical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BFW, Inc.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Surgical Headlights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MS1036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75574696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Medical Surgical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EKLA Corporation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Thermometry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MS9993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9678348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Medical Surgical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Equashield LLC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Closed Transfer Devices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MS1223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85047475"/>
                  </a:ext>
                </a:extLst>
              </a:tr>
              <a:tr h="2950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Medical Surgical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 err="1">
                          <a:effectLst/>
                        </a:rPr>
                        <a:t>Intelimas</a:t>
                      </a:r>
                      <a:r>
                        <a:rPr lang="en-US" sz="1000" u="none" strike="noStrike" dirty="0">
                          <a:effectLst/>
                        </a:rPr>
                        <a:t> Corp *Diversity Supplier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Surgical Nonwovens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MS1243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7298584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Medical Surgical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KARL STORZ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Video Laryngoscope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MS1028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0668490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Purchased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>
                          <a:effectLst/>
                        </a:rPr>
                        <a:t>Standard Textile Company, Inc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Reusable Textiles - Scrubs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MS4560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64462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Facilities/Construction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Helmer Scientific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</a:rPr>
                        <a:t>Medical Grade Refrigerators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CE3342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8923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7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D3D5E-E8BC-EF2E-777C-CA685F23A3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13951-81DD-6617-57C8-62085E7B01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B7B561-A038-5898-2C54-DEAB2E30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Quarter 4 Group Buy Preview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817146-7206-8C64-9577-9DE7A45DB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58032"/>
              </p:ext>
            </p:extLst>
          </p:nvPr>
        </p:nvGraphicFramePr>
        <p:xfrm>
          <a:off x="381000" y="985838"/>
          <a:ext cx="8382000" cy="34147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26536198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7246005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4574864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2081155"/>
                    </a:ext>
                  </a:extLst>
                </a:gridCol>
              </a:tblGrid>
              <a:tr h="189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Supplier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 Name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 Number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9867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ConAgra Brands,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Snacks - Specialty Snacks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FD3502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4009229333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Custom Culinary®, Inc.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Soup-Soup, Bases and Gravy Mixes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FD1430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4024638389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Kellogg Sales Company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Cookies &amp; Crackers-Crackers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FD3522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1811787603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Kellogg Sales Company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Snacks Chips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FD3482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4026399705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Vizient Food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Medfare, LLC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Tray Covers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4264239848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Ocean Spray Cranberries,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Fruit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FX0010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109116014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Rip Van *Diversity Supplier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Cookies &amp; Crackers - Cookies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FD9170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1472269755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Smucker Foodservice Inc.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Coffee Ground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FD3696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2014792356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State Fair Mini Donuts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Snacks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FX0043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2135220960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Sysco Distribution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Kitchen Supplies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FD9142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2520141571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Tyson Sales and Distribution, Inc.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Pork – Further Processed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FD3793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109244499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Tyson Sales and Distribution, Inc.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Pork, Raw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FD3783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3819308971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US Foods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Deli Meats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FD3754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2408756998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US Foods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Desserts - Cakes, Pies and Cobblers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FD3335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2622000406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US Foods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Disposables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FD3187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3989139980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US Foods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Pantry Food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FD9031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812222832"/>
                  </a:ext>
                </a:extLst>
              </a:tr>
              <a:tr h="18970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>
                          <a:effectLst/>
                        </a:rPr>
                        <a:t>US Foods Inc.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u="none" strike="noStrike" dirty="0">
                          <a:effectLst/>
                        </a:rPr>
                        <a:t>Vegetables Canned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FD9005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303" marR="4303" marT="4303" marB="0" anchor="ctr"/>
                </a:tc>
                <a:extLst>
                  <a:ext uri="{0D108BD9-81ED-4DB2-BD59-A6C34878D82A}">
                    <a16:rowId xmlns:a16="http://schemas.microsoft.com/office/drawing/2014/main" val="237635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0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A02812-AA9A-4DD4-B047-4378436F3A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tammi.pegues@vizientinc.com</a:t>
            </a:r>
          </a:p>
        </p:txBody>
      </p:sp>
    </p:spTree>
    <p:extLst>
      <p:ext uri="{BB962C8B-B14F-4D97-AF65-F5344CB8AC3E}">
        <p14:creationId xmlns:p14="http://schemas.microsoft.com/office/powerpoint/2010/main" val="39983540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 Orange">
  <a:themeElements>
    <a:clrScheme name="Vizient">
      <a:dk1>
        <a:sysClr val="windowText" lastClr="000000"/>
      </a:dk1>
      <a:lt1>
        <a:sysClr val="window" lastClr="FFFFFF"/>
      </a:lt1>
      <a:dk2>
        <a:srgbClr val="696969"/>
      </a:dk2>
      <a:lt2>
        <a:srgbClr val="FF4E00"/>
      </a:lt2>
      <a:accent1>
        <a:srgbClr val="FFC02E"/>
      </a:accent1>
      <a:accent2>
        <a:srgbClr val="9CD020"/>
      </a:accent2>
      <a:accent3>
        <a:srgbClr val="01ADAB"/>
      </a:accent3>
      <a:accent4>
        <a:srgbClr val="7F5EBA"/>
      </a:accent4>
      <a:accent5>
        <a:srgbClr val="C0C0C0"/>
      </a:accent5>
      <a:accent6>
        <a:srgbClr val="000000"/>
      </a:accent6>
      <a:hlink>
        <a:srgbClr val="FF4E00"/>
      </a:hlink>
      <a:folHlink>
        <a:srgbClr val="01AD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zient PPT 2022 16x9 Template Orange.potx" id="{4746CDD1-74C1-2D48-99A4-91FE496B68B4}" vid="{9E47B3D0-39D2-A643-9FD8-8275DE439C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zient">
    <a:dk1>
      <a:sysClr val="windowText" lastClr="000000"/>
    </a:dk1>
    <a:lt1>
      <a:sysClr val="window" lastClr="FFFFFF"/>
    </a:lt1>
    <a:dk2>
      <a:srgbClr val="696969"/>
    </a:dk2>
    <a:lt2>
      <a:srgbClr val="FF4E00"/>
    </a:lt2>
    <a:accent1>
      <a:srgbClr val="FFC02E"/>
    </a:accent1>
    <a:accent2>
      <a:srgbClr val="9CD020"/>
    </a:accent2>
    <a:accent3>
      <a:srgbClr val="01ADAB"/>
    </a:accent3>
    <a:accent4>
      <a:srgbClr val="7F5EBA"/>
    </a:accent4>
    <a:accent5>
      <a:srgbClr val="C0C0C0"/>
    </a:accent5>
    <a:accent6>
      <a:srgbClr val="000000"/>
    </a:accent6>
    <a:hlink>
      <a:srgbClr val="FF4E00"/>
    </a:hlink>
    <a:folHlink>
      <a:srgbClr val="01ADAB"/>
    </a:folHlink>
  </a:clrScheme>
</a:themeOverride>
</file>

<file path=ppt/theme/themeOverride2.xml><?xml version="1.0" encoding="utf-8"?>
<a:themeOverride xmlns:a="http://schemas.openxmlformats.org/drawingml/2006/main">
  <a:clrScheme name="Vizient">
    <a:dk1>
      <a:sysClr val="windowText" lastClr="000000"/>
    </a:dk1>
    <a:lt1>
      <a:sysClr val="window" lastClr="FFFFFF"/>
    </a:lt1>
    <a:dk2>
      <a:srgbClr val="696969"/>
    </a:dk2>
    <a:lt2>
      <a:srgbClr val="FF4E00"/>
    </a:lt2>
    <a:accent1>
      <a:srgbClr val="FFC02E"/>
    </a:accent1>
    <a:accent2>
      <a:srgbClr val="9CD020"/>
    </a:accent2>
    <a:accent3>
      <a:srgbClr val="01ADAB"/>
    </a:accent3>
    <a:accent4>
      <a:srgbClr val="7F5EBA"/>
    </a:accent4>
    <a:accent5>
      <a:srgbClr val="C0C0C0"/>
    </a:accent5>
    <a:accent6>
      <a:srgbClr val="000000"/>
    </a:accent6>
    <a:hlink>
      <a:srgbClr val="FF4E00"/>
    </a:hlink>
    <a:folHlink>
      <a:srgbClr val="01ADA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2BE63FD41E2648B640684DA596B977" ma:contentTypeVersion="14" ma:contentTypeDescription="Create a new document." ma:contentTypeScope="" ma:versionID="4d236d233b98fc5ca99a6fd6d4b1471c">
  <xsd:schema xmlns:xsd="http://www.w3.org/2001/XMLSchema" xmlns:xs="http://www.w3.org/2001/XMLSchema" xmlns:p="http://schemas.microsoft.com/office/2006/metadata/properties" xmlns:ns2="db461e89-60a0-43f1-b3da-2ac7105186c6" xmlns:ns3="8d6cc0a3-1b7f-4e9e-b9a3-8523b9fb675f" targetNamespace="http://schemas.microsoft.com/office/2006/metadata/properties" ma:root="true" ma:fieldsID="14f3db62a74bda62f604fb57d123b7d3" ns2:_="" ns3:_="">
    <xsd:import namespace="db461e89-60a0-43f1-b3da-2ac7105186c6"/>
    <xsd:import namespace="8d6cc0a3-1b7f-4e9e-b9a3-8523b9fb675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1e89-60a0-43f1-b3da-2ac7105186c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7c239c7-0357-46ea-9034-6060f0abbd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cc0a3-1b7f-4e9e-b9a3-8523b9fb675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aa5ecd1-1fb0-4b8c-b91b-a270f11ba12c}" ma:internalName="TaxCatchAll" ma:showField="CatchAllData" ma:web="8d6cc0a3-1b7f-4e9e-b9a3-8523b9fb6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11F9F-087F-4ED2-AF43-5D15792B1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61e89-60a0-43f1-b3da-2ac7105186c6"/>
    <ds:schemaRef ds:uri="8d6cc0a3-1b7f-4e9e-b9a3-8523b9fb6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874E12-5B1E-4262-B5D2-8C27C14D81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Vizient PPT 2022 16x9 Template Orange</Template>
  <TotalTime>66</TotalTime>
  <Words>529</Words>
  <Application>Microsoft Office PowerPoint</Application>
  <PresentationFormat>On-screen Show (16:9)</PresentationFormat>
  <Paragraphs>217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Display</vt:lpstr>
      <vt:lpstr>Arial</vt:lpstr>
      <vt:lpstr>Calibri</vt:lpstr>
      <vt:lpstr>Wingdings</vt:lpstr>
      <vt:lpstr>Slide Master Orange</vt:lpstr>
      <vt:lpstr>Q4 2024 Group Buys Preview</vt:lpstr>
      <vt:lpstr>Quarter 4 Group Buy Preview - Featured Supplier  </vt:lpstr>
      <vt:lpstr>Quarter 4 Group Buy Preview</vt:lpstr>
      <vt:lpstr>Quarter 4 Group Buy Preview</vt:lpstr>
      <vt:lpstr>Quarter 4 Group Buy Preview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Pegues,Tammi</dc:creator>
  <cp:lastModifiedBy>Pegues,Tammi</cp:lastModifiedBy>
  <cp:revision>1</cp:revision>
  <dcterms:created xsi:type="dcterms:W3CDTF">2024-09-11T02:20:02Z</dcterms:created>
  <dcterms:modified xsi:type="dcterms:W3CDTF">2024-09-11T03:26:54Z</dcterms:modified>
</cp:coreProperties>
</file>