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0" r:id="rId8"/>
  </p:sldMasterIdLst>
  <p:notesMasterIdLst>
    <p:notesMasterId r:id="rId15"/>
  </p:notesMasterIdLst>
  <p:handoutMasterIdLst>
    <p:handoutMasterId r:id="rId16"/>
  </p:handoutMasterIdLst>
  <p:sldIdLst>
    <p:sldId id="273" r:id="rId9"/>
    <p:sldId id="328" r:id="rId10"/>
    <p:sldId id="321" r:id="rId11"/>
    <p:sldId id="322" r:id="rId12"/>
    <p:sldId id="324" r:id="rId13"/>
    <p:sldId id="326" r:id="rId14"/>
  </p:sldIdLst>
  <p:sldSz cx="9144000" cy="5143500" type="screen16x9"/>
  <p:notesSz cx="6858000" cy="9144000"/>
  <p:custDataLst>
    <p:custData r:id="rId6"/>
    <p:custData r:id="rId2"/>
    <p:custData r:id="rId3"/>
    <p:custData r:id="rId4"/>
    <p:custData r:id="rId7"/>
    <p:custData r:id="rId5"/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ED2"/>
    <a:srgbClr val="E7E8EA"/>
    <a:srgbClr val="6E6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6" autoAdjust="0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9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9CD5-56D3-0A4B-A17B-5A5FF38C79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39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FD1A2-FE29-2A45-B6A6-8F5D300B1A78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41C03-17D5-1342-8836-01FC4531A3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7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ln>
                <a:noFill/>
              </a:ln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11575" y="1"/>
            <a:ext cx="3120705" cy="2858243"/>
          </a:xfrm>
          <a:custGeom>
            <a:avLst/>
            <a:gdLst>
              <a:gd name="connsiteX0" fmla="*/ 0 w 3744780"/>
              <a:gd name="connsiteY0" fmla="*/ 3787842 h 3787842"/>
              <a:gd name="connsiteX1" fmla="*/ 1515325 w 3744780"/>
              <a:gd name="connsiteY1" fmla="*/ 0 h 3787842"/>
              <a:gd name="connsiteX2" fmla="*/ 3744780 w 3744780"/>
              <a:gd name="connsiteY2" fmla="*/ 0 h 3787842"/>
              <a:gd name="connsiteX3" fmla="*/ 2229455 w 3744780"/>
              <a:gd name="connsiteY3" fmla="*/ 3787842 h 3787842"/>
              <a:gd name="connsiteX4" fmla="*/ 0 w 3744780"/>
              <a:gd name="connsiteY4" fmla="*/ 3787842 h 3787842"/>
              <a:gd name="connsiteX0" fmla="*/ 0 w 3108172"/>
              <a:gd name="connsiteY0" fmla="*/ 3787842 h 3787842"/>
              <a:gd name="connsiteX1" fmla="*/ 1515325 w 3108172"/>
              <a:gd name="connsiteY1" fmla="*/ 0 h 3787842"/>
              <a:gd name="connsiteX2" fmla="*/ 3108172 w 3108172"/>
              <a:gd name="connsiteY2" fmla="*/ 0 h 3787842"/>
              <a:gd name="connsiteX3" fmla="*/ 2229455 w 3108172"/>
              <a:gd name="connsiteY3" fmla="*/ 3787842 h 3787842"/>
              <a:gd name="connsiteX4" fmla="*/ 0 w 3108172"/>
              <a:gd name="connsiteY4" fmla="*/ 3787842 h 3787842"/>
              <a:gd name="connsiteX0" fmla="*/ 0 w 3120705"/>
              <a:gd name="connsiteY0" fmla="*/ 3787842 h 3810991"/>
              <a:gd name="connsiteX1" fmla="*/ 1515325 w 3120705"/>
              <a:gd name="connsiteY1" fmla="*/ 0 h 3810991"/>
              <a:gd name="connsiteX2" fmla="*/ 3108172 w 3120705"/>
              <a:gd name="connsiteY2" fmla="*/ 0 h 3810991"/>
              <a:gd name="connsiteX3" fmla="*/ 3120705 w 3120705"/>
              <a:gd name="connsiteY3" fmla="*/ 3810991 h 3810991"/>
              <a:gd name="connsiteX4" fmla="*/ 0 w 3120705"/>
              <a:gd name="connsiteY4" fmla="*/ 3787842 h 38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705" h="3810991">
                <a:moveTo>
                  <a:pt x="0" y="3787842"/>
                </a:moveTo>
                <a:lnTo>
                  <a:pt x="1515325" y="0"/>
                </a:lnTo>
                <a:lnTo>
                  <a:pt x="3108172" y="0"/>
                </a:lnTo>
                <a:cubicBezTo>
                  <a:pt x="3112350" y="1270330"/>
                  <a:pt x="3116527" y="2540661"/>
                  <a:pt x="3120705" y="3810991"/>
                </a:cubicBezTo>
                <a:lnTo>
                  <a:pt x="0" y="3787842"/>
                </a:lnTo>
                <a:close/>
              </a:path>
            </a:pathLst>
          </a:custGeom>
          <a:gradFill>
            <a:gsLst>
              <a:gs pos="15000">
                <a:schemeClr val="accent3">
                  <a:alpha val="0"/>
                </a:schemeClr>
              </a:gs>
              <a:gs pos="79000">
                <a:schemeClr val="accent3">
                  <a:alpha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Parallelogram 6"/>
          <p:cNvSpPr/>
          <p:nvPr userDrawn="1"/>
        </p:nvSpPr>
        <p:spPr>
          <a:xfrm rot="10800000" flipH="1">
            <a:off x="6127547" y="2285257"/>
            <a:ext cx="3120705" cy="2858243"/>
          </a:xfrm>
          <a:custGeom>
            <a:avLst/>
            <a:gdLst>
              <a:gd name="connsiteX0" fmla="*/ 0 w 3744780"/>
              <a:gd name="connsiteY0" fmla="*/ 3787842 h 3787842"/>
              <a:gd name="connsiteX1" fmla="*/ 1515325 w 3744780"/>
              <a:gd name="connsiteY1" fmla="*/ 0 h 3787842"/>
              <a:gd name="connsiteX2" fmla="*/ 3744780 w 3744780"/>
              <a:gd name="connsiteY2" fmla="*/ 0 h 3787842"/>
              <a:gd name="connsiteX3" fmla="*/ 2229455 w 3744780"/>
              <a:gd name="connsiteY3" fmla="*/ 3787842 h 3787842"/>
              <a:gd name="connsiteX4" fmla="*/ 0 w 3744780"/>
              <a:gd name="connsiteY4" fmla="*/ 3787842 h 3787842"/>
              <a:gd name="connsiteX0" fmla="*/ 0 w 3108172"/>
              <a:gd name="connsiteY0" fmla="*/ 3787842 h 3787842"/>
              <a:gd name="connsiteX1" fmla="*/ 1515325 w 3108172"/>
              <a:gd name="connsiteY1" fmla="*/ 0 h 3787842"/>
              <a:gd name="connsiteX2" fmla="*/ 3108172 w 3108172"/>
              <a:gd name="connsiteY2" fmla="*/ 0 h 3787842"/>
              <a:gd name="connsiteX3" fmla="*/ 2229455 w 3108172"/>
              <a:gd name="connsiteY3" fmla="*/ 3787842 h 3787842"/>
              <a:gd name="connsiteX4" fmla="*/ 0 w 3108172"/>
              <a:gd name="connsiteY4" fmla="*/ 3787842 h 3787842"/>
              <a:gd name="connsiteX0" fmla="*/ 0 w 3120705"/>
              <a:gd name="connsiteY0" fmla="*/ 3787842 h 3810991"/>
              <a:gd name="connsiteX1" fmla="*/ 1515325 w 3120705"/>
              <a:gd name="connsiteY1" fmla="*/ 0 h 3810991"/>
              <a:gd name="connsiteX2" fmla="*/ 3108172 w 3120705"/>
              <a:gd name="connsiteY2" fmla="*/ 0 h 3810991"/>
              <a:gd name="connsiteX3" fmla="*/ 3120705 w 3120705"/>
              <a:gd name="connsiteY3" fmla="*/ 3810991 h 3810991"/>
              <a:gd name="connsiteX4" fmla="*/ 0 w 3120705"/>
              <a:gd name="connsiteY4" fmla="*/ 3787842 h 381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0705" h="3810991">
                <a:moveTo>
                  <a:pt x="0" y="3787842"/>
                </a:moveTo>
                <a:lnTo>
                  <a:pt x="1515325" y="0"/>
                </a:lnTo>
                <a:lnTo>
                  <a:pt x="3108172" y="0"/>
                </a:lnTo>
                <a:cubicBezTo>
                  <a:pt x="3112350" y="1270330"/>
                  <a:pt x="3116527" y="2540661"/>
                  <a:pt x="3120705" y="3810991"/>
                </a:cubicBezTo>
                <a:lnTo>
                  <a:pt x="0" y="3787842"/>
                </a:lnTo>
                <a:close/>
              </a:path>
            </a:pathLst>
          </a:custGeom>
          <a:gradFill>
            <a:gsLst>
              <a:gs pos="15000">
                <a:schemeClr val="accent3">
                  <a:alpha val="0"/>
                </a:schemeClr>
              </a:gs>
              <a:gs pos="79000">
                <a:schemeClr val="accent3">
                  <a:alpha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326" y="1266609"/>
            <a:ext cx="5895751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none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21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ar - Ima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3887391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gradFill>
                <a:gsLst>
                  <a:gs pos="20000">
                    <a:schemeClr val="accent6"/>
                  </a:gs>
                  <a:gs pos="80000">
                    <a:schemeClr val="accent1"/>
                  </a:gs>
                </a:gsLst>
                <a:lin ang="9480000" scaled="0"/>
              </a:gradFill>
            </a:endParaRPr>
          </a:p>
        </p:txBody>
      </p:sp>
      <p:sp>
        <p:nvSpPr>
          <p:cNvPr id="12" name="Parallelogram 6"/>
          <p:cNvSpPr/>
          <p:nvPr userDrawn="1"/>
        </p:nvSpPr>
        <p:spPr>
          <a:xfrm flipH="1">
            <a:off x="-13469" y="-8681"/>
            <a:ext cx="2541619" cy="2849563"/>
          </a:xfrm>
          <a:custGeom>
            <a:avLst/>
            <a:gdLst>
              <a:gd name="connsiteX0" fmla="*/ 0 w 3744780"/>
              <a:gd name="connsiteY0" fmla="*/ 3787842 h 3787842"/>
              <a:gd name="connsiteX1" fmla="*/ 1515325 w 3744780"/>
              <a:gd name="connsiteY1" fmla="*/ 0 h 3787842"/>
              <a:gd name="connsiteX2" fmla="*/ 3744780 w 3744780"/>
              <a:gd name="connsiteY2" fmla="*/ 0 h 3787842"/>
              <a:gd name="connsiteX3" fmla="*/ 2229455 w 3744780"/>
              <a:gd name="connsiteY3" fmla="*/ 3787842 h 3787842"/>
              <a:gd name="connsiteX4" fmla="*/ 0 w 3744780"/>
              <a:gd name="connsiteY4" fmla="*/ 3787842 h 3787842"/>
              <a:gd name="connsiteX0" fmla="*/ 0 w 3108172"/>
              <a:gd name="connsiteY0" fmla="*/ 3787842 h 3787842"/>
              <a:gd name="connsiteX1" fmla="*/ 1515325 w 3108172"/>
              <a:gd name="connsiteY1" fmla="*/ 0 h 3787842"/>
              <a:gd name="connsiteX2" fmla="*/ 3108172 w 3108172"/>
              <a:gd name="connsiteY2" fmla="*/ 0 h 3787842"/>
              <a:gd name="connsiteX3" fmla="*/ 2229455 w 3108172"/>
              <a:gd name="connsiteY3" fmla="*/ 3787842 h 3787842"/>
              <a:gd name="connsiteX4" fmla="*/ 0 w 3108172"/>
              <a:gd name="connsiteY4" fmla="*/ 3787842 h 3787842"/>
              <a:gd name="connsiteX0" fmla="*/ 0 w 3120705"/>
              <a:gd name="connsiteY0" fmla="*/ 3787842 h 3810991"/>
              <a:gd name="connsiteX1" fmla="*/ 1515325 w 3120705"/>
              <a:gd name="connsiteY1" fmla="*/ 0 h 3810991"/>
              <a:gd name="connsiteX2" fmla="*/ 3108172 w 3120705"/>
              <a:gd name="connsiteY2" fmla="*/ 0 h 3810991"/>
              <a:gd name="connsiteX3" fmla="*/ 3120705 w 3120705"/>
              <a:gd name="connsiteY3" fmla="*/ 3810991 h 3810991"/>
              <a:gd name="connsiteX4" fmla="*/ 0 w 3120705"/>
              <a:gd name="connsiteY4" fmla="*/ 3787842 h 3810991"/>
              <a:gd name="connsiteX0" fmla="*/ 0 w 3108194"/>
              <a:gd name="connsiteY0" fmla="*/ 3787842 h 3787842"/>
              <a:gd name="connsiteX1" fmla="*/ 1515325 w 3108194"/>
              <a:gd name="connsiteY1" fmla="*/ 0 h 3787842"/>
              <a:gd name="connsiteX2" fmla="*/ 3108172 w 3108194"/>
              <a:gd name="connsiteY2" fmla="*/ 0 h 3787842"/>
              <a:gd name="connsiteX3" fmla="*/ 2530396 w 3108194"/>
              <a:gd name="connsiteY3" fmla="*/ 3776267 h 3787842"/>
              <a:gd name="connsiteX4" fmla="*/ 0 w 3108194"/>
              <a:gd name="connsiteY4" fmla="*/ 3787842 h 3787842"/>
              <a:gd name="connsiteX0" fmla="*/ 0 w 2541618"/>
              <a:gd name="connsiteY0" fmla="*/ 3787842 h 3787842"/>
              <a:gd name="connsiteX1" fmla="*/ 1515325 w 2541618"/>
              <a:gd name="connsiteY1" fmla="*/ 0 h 3787842"/>
              <a:gd name="connsiteX2" fmla="*/ 2541013 w 2541618"/>
              <a:gd name="connsiteY2" fmla="*/ 11575 h 3787842"/>
              <a:gd name="connsiteX3" fmla="*/ 2530396 w 2541618"/>
              <a:gd name="connsiteY3" fmla="*/ 3776267 h 3787842"/>
              <a:gd name="connsiteX4" fmla="*/ 0 w 2541618"/>
              <a:gd name="connsiteY4" fmla="*/ 3787842 h 3787842"/>
              <a:gd name="connsiteX0" fmla="*/ 0 w 3212363"/>
              <a:gd name="connsiteY0" fmla="*/ 3799417 h 3799417"/>
              <a:gd name="connsiteX1" fmla="*/ 1515325 w 3212363"/>
              <a:gd name="connsiteY1" fmla="*/ 11575 h 3799417"/>
              <a:gd name="connsiteX2" fmla="*/ 3212345 w 3212363"/>
              <a:gd name="connsiteY2" fmla="*/ 0 h 3799417"/>
              <a:gd name="connsiteX3" fmla="*/ 2530396 w 3212363"/>
              <a:gd name="connsiteY3" fmla="*/ 3787842 h 3799417"/>
              <a:gd name="connsiteX4" fmla="*/ 0 w 3212363"/>
              <a:gd name="connsiteY4" fmla="*/ 3799417 h 3799417"/>
              <a:gd name="connsiteX0" fmla="*/ 0 w 2552981"/>
              <a:gd name="connsiteY0" fmla="*/ 3787842 h 3787842"/>
              <a:gd name="connsiteX1" fmla="*/ 1515325 w 2552981"/>
              <a:gd name="connsiteY1" fmla="*/ 0 h 3787842"/>
              <a:gd name="connsiteX2" fmla="*/ 2552588 w 2552981"/>
              <a:gd name="connsiteY2" fmla="*/ 11574 h 3787842"/>
              <a:gd name="connsiteX3" fmla="*/ 2530396 w 2552981"/>
              <a:gd name="connsiteY3" fmla="*/ 3776267 h 3787842"/>
              <a:gd name="connsiteX4" fmla="*/ 0 w 2552981"/>
              <a:gd name="connsiteY4" fmla="*/ 3787842 h 3787842"/>
              <a:gd name="connsiteX0" fmla="*/ 0 w 3061898"/>
              <a:gd name="connsiteY0" fmla="*/ 4181382 h 4181382"/>
              <a:gd name="connsiteX1" fmla="*/ 1515325 w 3061898"/>
              <a:gd name="connsiteY1" fmla="*/ 393540 h 4181382"/>
              <a:gd name="connsiteX2" fmla="*/ 3061874 w 3061898"/>
              <a:gd name="connsiteY2" fmla="*/ 0 h 4181382"/>
              <a:gd name="connsiteX3" fmla="*/ 2530396 w 3061898"/>
              <a:gd name="connsiteY3" fmla="*/ 4169807 h 4181382"/>
              <a:gd name="connsiteX4" fmla="*/ 0 w 3061898"/>
              <a:gd name="connsiteY4" fmla="*/ 4181382 h 4181382"/>
              <a:gd name="connsiteX0" fmla="*/ 0 w 2541619"/>
              <a:gd name="connsiteY0" fmla="*/ 3799417 h 3799417"/>
              <a:gd name="connsiteX1" fmla="*/ 1515325 w 2541619"/>
              <a:gd name="connsiteY1" fmla="*/ 11575 h 3799417"/>
              <a:gd name="connsiteX2" fmla="*/ 2541014 w 2541619"/>
              <a:gd name="connsiteY2" fmla="*/ 0 h 3799417"/>
              <a:gd name="connsiteX3" fmla="*/ 2530396 w 2541619"/>
              <a:gd name="connsiteY3" fmla="*/ 3787842 h 3799417"/>
              <a:gd name="connsiteX4" fmla="*/ 0 w 2541619"/>
              <a:gd name="connsiteY4" fmla="*/ 3799417 h 379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619" h="3799417">
                <a:moveTo>
                  <a:pt x="0" y="3799417"/>
                </a:moveTo>
                <a:lnTo>
                  <a:pt x="1515325" y="11575"/>
                </a:lnTo>
                <a:lnTo>
                  <a:pt x="2541014" y="0"/>
                </a:lnTo>
                <a:cubicBezTo>
                  <a:pt x="2545192" y="1270330"/>
                  <a:pt x="2526218" y="2517512"/>
                  <a:pt x="2530396" y="3787842"/>
                </a:cubicBezTo>
                <a:lnTo>
                  <a:pt x="0" y="3799417"/>
                </a:lnTo>
                <a:close/>
              </a:path>
            </a:pathLst>
          </a:custGeom>
          <a:gradFill>
            <a:gsLst>
              <a:gs pos="15000">
                <a:schemeClr val="accent3">
                  <a:alpha val="0"/>
                </a:schemeClr>
              </a:gs>
              <a:gs pos="79000">
                <a:schemeClr val="accent3">
                  <a:alpha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613" y="423583"/>
            <a:ext cx="4368607" cy="38223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350" b="0" i="0">
                <a:latin typeface="Arial Regular" charset="0"/>
                <a:ea typeface="Arial Regular" charset="0"/>
                <a:cs typeface="Arial Regular" charset="0"/>
              </a:defRPr>
            </a:lvl1pPr>
            <a:lvl2pPr>
              <a:buClr>
                <a:schemeClr val="accent1"/>
              </a:buClr>
              <a:defRPr sz="1350" b="0" i="0"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buClr>
                <a:schemeClr val="accent1"/>
              </a:buClr>
              <a:defRPr sz="1350" b="0" i="0"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buClr>
                <a:schemeClr val="accent1"/>
              </a:buClr>
              <a:defRPr sz="1350" b="0" i="0">
                <a:latin typeface="Arial Regular" charset="0"/>
                <a:ea typeface="Arial Regular" charset="0"/>
                <a:cs typeface="Arial Regular" charset="0"/>
              </a:defRPr>
            </a:lvl4pPr>
            <a:lvl5pPr>
              <a:buClr>
                <a:schemeClr val="accent1"/>
              </a:buClr>
              <a:defRPr sz="1350" b="0" i="0">
                <a:latin typeface="Arial Regular" charset="0"/>
                <a:ea typeface="Arial Regular" charset="0"/>
                <a:cs typeface="Arial Regular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7B273F3-4446-7B45-85D3-D6343C9D1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780" y="2460880"/>
            <a:ext cx="3185268" cy="2459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8B189A1-E426-FE4A-AC6E-250BFD0CD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95" y="423583"/>
            <a:ext cx="3164954" cy="2037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70000"/>
              </a:lnSpc>
              <a:defRPr sz="21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40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ar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9144000" cy="716055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105678"/>
            <a:ext cx="7886700" cy="31365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3760"/>
            <a:ext cx="7929036" cy="4522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4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ar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629842" y="1058956"/>
            <a:ext cx="3767346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695336" y="1058956"/>
            <a:ext cx="3767346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57C60-2B5A-A8AD-675E-5BCFF1FD272B}"/>
              </a:ext>
            </a:extLst>
          </p:cNvPr>
          <p:cNvSpPr/>
          <p:nvPr userDrawn="1"/>
        </p:nvSpPr>
        <p:spPr>
          <a:xfrm>
            <a:off x="0" y="2"/>
            <a:ext cx="9144000" cy="716055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B26904-0F63-F45D-AF2A-5E78F84C8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263760"/>
            <a:ext cx="7927844" cy="4522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279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ar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6048381" y="1058956"/>
            <a:ext cx="2414300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629842" y="1058956"/>
            <a:ext cx="2414300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3339112" y="1058956"/>
            <a:ext cx="2414300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366501-64A5-D323-9BD9-C5B0D295BD29}"/>
              </a:ext>
            </a:extLst>
          </p:cNvPr>
          <p:cNvSpPr/>
          <p:nvPr userDrawn="1"/>
        </p:nvSpPr>
        <p:spPr>
          <a:xfrm>
            <a:off x="0" y="0"/>
            <a:ext cx="9144000" cy="716055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B609DA-D41F-AC6C-1811-3525DC92B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263758"/>
            <a:ext cx="7927844" cy="4522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615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ar - 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16055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9842" y="263758"/>
            <a:ext cx="7927844" cy="4522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092EBBD-D3BE-F048-8C8E-A4FCF55746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1058957"/>
            <a:ext cx="3767346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0ED767F-98C0-E440-8A71-FC5856F4B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676890"/>
            <a:ext cx="3767346" cy="23570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6FFFFA-69EF-B84C-9C31-7D96E898920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695336" y="1058957"/>
            <a:ext cx="3767346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71A2B4-CA23-D74A-9532-C3691DE93E9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95336" y="1676890"/>
            <a:ext cx="3767346" cy="23570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9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ar - 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058957"/>
            <a:ext cx="2414300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048381" y="1058957"/>
            <a:ext cx="2414301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477247" y="6858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6048381" y="1676890"/>
            <a:ext cx="2414300" cy="25589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29842" y="1676890"/>
            <a:ext cx="2414300" cy="25589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3339112" y="1676890"/>
            <a:ext cx="2414300" cy="25589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339112" y="1058957"/>
            <a:ext cx="2414301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EB6B2B-F416-D111-85FE-9094A6D93D5F}"/>
              </a:ext>
            </a:extLst>
          </p:cNvPr>
          <p:cNvSpPr/>
          <p:nvPr userDrawn="1"/>
        </p:nvSpPr>
        <p:spPr>
          <a:xfrm>
            <a:off x="0" y="0"/>
            <a:ext cx="9144000" cy="716055"/>
          </a:xfrm>
          <a:prstGeom prst="rect">
            <a:avLst/>
          </a:prstGeom>
          <a:gradFill>
            <a:gsLst>
              <a:gs pos="20000">
                <a:schemeClr val="accent6"/>
              </a:gs>
              <a:gs pos="79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925E3B-2FBD-1E53-DA7F-A85158B7D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263758"/>
            <a:ext cx="7927844" cy="4522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1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06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02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2BFFC-FA61-0442-BFD0-38D11E22E13D}"/>
              </a:ext>
            </a:extLst>
          </p:cNvPr>
          <p:cNvSpPr/>
          <p:nvPr userDrawn="1"/>
        </p:nvSpPr>
        <p:spPr>
          <a:xfrm>
            <a:off x="0" y="4097867"/>
            <a:ext cx="9144000" cy="1045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tethe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3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51" y="1"/>
            <a:ext cx="6858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4D821-7DDB-9648-BB12-A9404C004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9E22D29-3BC7-1641-88BF-627822E3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38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Gl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3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0"/>
          <a:stretch/>
        </p:blipFill>
        <p:spPr>
          <a:xfrm>
            <a:off x="4695062" y="-67837"/>
            <a:ext cx="4541614" cy="5211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E27EE-3C3E-5444-86EB-A58081E7F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243DFB6-FF69-0B4F-85BE-CC201142F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26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9CEFF17A-5ED4-C646-9B45-441F1675E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00577"/>
            <a:ext cx="7886700" cy="564623"/>
          </a:xfrm>
          <a:prstGeom prst="rect">
            <a:avLst/>
          </a:prstGeom>
          <a:noFill/>
        </p:spPr>
        <p:txBody>
          <a:bodyPr/>
          <a:lstStyle>
            <a:lvl1pPr>
              <a:defRPr sz="2100" b="1" i="0">
                <a:gradFill flip="none" rotWithShape="1"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10800000" scaled="1"/>
                  <a:tileRect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370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Hypoderm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25"/>
          <a:stretch/>
        </p:blipFill>
        <p:spPr>
          <a:xfrm>
            <a:off x="4887656" y="0"/>
            <a:ext cx="5600483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6DE71-1FAB-CB49-98DF-5E04F96F3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659A50C-CC13-AC46-A213-F63ECEF3E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01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57"/>
          <a:stretch/>
        </p:blipFill>
        <p:spPr>
          <a:xfrm>
            <a:off x="4574402" y="0"/>
            <a:ext cx="4673848" cy="542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09B45-7430-6146-8DB1-79F1BAFD5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BF209E87-98A4-6941-9641-CDBB929EE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513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Micr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30"/>
          <a:stretch/>
        </p:blipFill>
        <p:spPr>
          <a:xfrm flipH="1">
            <a:off x="4847498" y="0"/>
            <a:ext cx="4989417" cy="3937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1F401-D3F3-9D43-982F-11805BA0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0F568A22-DB14-CB45-9224-BA5037B6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509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pagh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2" b="-11895"/>
          <a:stretch/>
        </p:blipFill>
        <p:spPr>
          <a:xfrm>
            <a:off x="4236506" y="-23938"/>
            <a:ext cx="5011746" cy="4227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794F5-1CEB-294F-9D80-8D45F4E01B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BB1D073-7B85-6742-A462-B592869CA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87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Toweleph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236676" cy="5143500"/>
          </a:xfrm>
          <a:prstGeom prst="rect">
            <a:avLst/>
          </a:prstGeom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94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" y="0"/>
            <a:ext cx="9259826" cy="5143500"/>
            <a:chOff x="-11575" y="0"/>
            <a:chExt cx="9259826" cy="6858000"/>
          </a:xfrm>
        </p:grpSpPr>
        <p:sp>
          <p:nvSpPr>
            <p:cNvPr id="12" name="Parallelogram 6"/>
            <p:cNvSpPr/>
            <p:nvPr userDrawn="1"/>
          </p:nvSpPr>
          <p:spPr>
            <a:xfrm flipH="1">
              <a:off x="-11575" y="0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  <p:sp>
          <p:nvSpPr>
            <p:cNvPr id="14" name="Parallelogram 6"/>
            <p:cNvSpPr/>
            <p:nvPr userDrawn="1"/>
          </p:nvSpPr>
          <p:spPr>
            <a:xfrm rot="10800000" flipH="1">
              <a:off x="6127546" y="3047009"/>
              <a:ext cx="3120705" cy="3810991"/>
            </a:xfrm>
            <a:custGeom>
              <a:avLst/>
              <a:gdLst>
                <a:gd name="connsiteX0" fmla="*/ 0 w 3744780"/>
                <a:gd name="connsiteY0" fmla="*/ 3787842 h 3787842"/>
                <a:gd name="connsiteX1" fmla="*/ 1515325 w 3744780"/>
                <a:gd name="connsiteY1" fmla="*/ 0 h 3787842"/>
                <a:gd name="connsiteX2" fmla="*/ 3744780 w 3744780"/>
                <a:gd name="connsiteY2" fmla="*/ 0 h 3787842"/>
                <a:gd name="connsiteX3" fmla="*/ 2229455 w 3744780"/>
                <a:gd name="connsiteY3" fmla="*/ 3787842 h 3787842"/>
                <a:gd name="connsiteX4" fmla="*/ 0 w 3744780"/>
                <a:gd name="connsiteY4" fmla="*/ 3787842 h 3787842"/>
                <a:gd name="connsiteX0" fmla="*/ 0 w 3108172"/>
                <a:gd name="connsiteY0" fmla="*/ 3787842 h 3787842"/>
                <a:gd name="connsiteX1" fmla="*/ 1515325 w 3108172"/>
                <a:gd name="connsiteY1" fmla="*/ 0 h 3787842"/>
                <a:gd name="connsiteX2" fmla="*/ 3108172 w 3108172"/>
                <a:gd name="connsiteY2" fmla="*/ 0 h 3787842"/>
                <a:gd name="connsiteX3" fmla="*/ 2229455 w 3108172"/>
                <a:gd name="connsiteY3" fmla="*/ 3787842 h 3787842"/>
                <a:gd name="connsiteX4" fmla="*/ 0 w 3108172"/>
                <a:gd name="connsiteY4" fmla="*/ 3787842 h 3787842"/>
                <a:gd name="connsiteX0" fmla="*/ 0 w 3120705"/>
                <a:gd name="connsiteY0" fmla="*/ 3787842 h 3810991"/>
                <a:gd name="connsiteX1" fmla="*/ 1515325 w 3120705"/>
                <a:gd name="connsiteY1" fmla="*/ 0 h 3810991"/>
                <a:gd name="connsiteX2" fmla="*/ 3108172 w 3120705"/>
                <a:gd name="connsiteY2" fmla="*/ 0 h 3810991"/>
                <a:gd name="connsiteX3" fmla="*/ 3120705 w 3120705"/>
                <a:gd name="connsiteY3" fmla="*/ 3810991 h 3810991"/>
                <a:gd name="connsiteX4" fmla="*/ 0 w 3120705"/>
                <a:gd name="connsiteY4" fmla="*/ 3787842 h 38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0705" h="3810991">
                  <a:moveTo>
                    <a:pt x="0" y="3787842"/>
                  </a:moveTo>
                  <a:lnTo>
                    <a:pt x="1515325" y="0"/>
                  </a:lnTo>
                  <a:lnTo>
                    <a:pt x="3108172" y="0"/>
                  </a:lnTo>
                  <a:cubicBezTo>
                    <a:pt x="3112350" y="1270330"/>
                    <a:pt x="3116527" y="2540661"/>
                    <a:pt x="3120705" y="3810991"/>
                  </a:cubicBezTo>
                  <a:lnTo>
                    <a:pt x="0" y="3787842"/>
                  </a:lnTo>
                  <a:close/>
                </a:path>
              </a:pathLst>
            </a:custGeom>
            <a:gradFill>
              <a:gsLst>
                <a:gs pos="15000">
                  <a:schemeClr val="accent3">
                    <a:alpha val="0"/>
                  </a:schemeClr>
                </a:gs>
                <a:gs pos="79000">
                  <a:schemeClr val="accent3">
                    <a:alpha val="9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22"/>
          <a:stretch/>
        </p:blipFill>
        <p:spPr>
          <a:xfrm>
            <a:off x="4346477" y="-75457"/>
            <a:ext cx="4901774" cy="5673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D0C75-2A6F-F94D-B6BE-5044789EBA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6" y="3937457"/>
            <a:ext cx="3120705" cy="69349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817A016-F42D-D140-8AE9-D437705E0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27" y="1266609"/>
            <a:ext cx="4901774" cy="203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0000"/>
              </a:lnSpc>
              <a:defRPr sz="4500" b="1" i="0" cap="all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75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0252329-62C4-0049-9601-F29643A7D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096" y="296445"/>
            <a:ext cx="3383616" cy="2037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70000"/>
              </a:lnSpc>
              <a:defRPr sz="2100" b="1" i="0" cap="all" baseline="0">
                <a:gradFill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948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AB35E12-F14A-854A-8B12-16B0C8BE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095" y="2333742"/>
            <a:ext cx="3383616" cy="251331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27E560A-4872-744A-A8E8-08A92494339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887391" y="0"/>
            <a:ext cx="5256610" cy="51435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0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2932"/>
            <a:ext cx="7550150" cy="2980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sz="135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E907083-CAEF-2547-814F-162D6B7B49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00577"/>
            <a:ext cx="7886700" cy="632355"/>
          </a:xfrm>
          <a:prstGeom prst="rect">
            <a:avLst/>
          </a:prstGeom>
          <a:noFill/>
        </p:spPr>
        <p:txBody>
          <a:bodyPr/>
          <a:lstStyle>
            <a:lvl1pPr>
              <a:defRPr sz="2100" b="1" i="0">
                <a:gradFill flip="none" rotWithShape="1"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10800000" scaled="1"/>
                  <a:tileRect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16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629842" y="1058956"/>
            <a:ext cx="3767346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695336" y="1058956"/>
            <a:ext cx="3818822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D8CC80C2-E5AC-094C-9FD7-0E1366E09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00577"/>
            <a:ext cx="7886700" cy="658379"/>
          </a:xfrm>
          <a:prstGeom prst="rect">
            <a:avLst/>
          </a:prstGeom>
          <a:noFill/>
        </p:spPr>
        <p:txBody>
          <a:bodyPr/>
          <a:lstStyle>
            <a:lvl1pPr>
              <a:defRPr sz="2100" b="1" i="0">
                <a:gradFill flip="none" rotWithShape="1"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10800000" scaled="1"/>
                  <a:tileRect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827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6048381" y="1058956"/>
            <a:ext cx="2414300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629842" y="1058956"/>
            <a:ext cx="2414300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3339112" y="1058956"/>
            <a:ext cx="2414300" cy="31768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8">
            <a:extLst>
              <a:ext uri="{FF2B5EF4-FFF2-40B4-BE49-F238E27FC236}">
                <a16:creationId xmlns:a16="http://schemas.microsoft.com/office/drawing/2014/main" id="{B77B62E5-4CEE-BF42-B881-50F647AEF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00577"/>
            <a:ext cx="7886700" cy="658379"/>
          </a:xfrm>
          <a:prstGeom prst="rect">
            <a:avLst/>
          </a:prstGeom>
          <a:noFill/>
        </p:spPr>
        <p:txBody>
          <a:bodyPr/>
          <a:lstStyle>
            <a:lvl1pPr>
              <a:defRPr sz="2100" b="1" i="0">
                <a:gradFill flip="none" rotWithShape="1"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10800000" scaled="1"/>
                  <a:tileRect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59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058957"/>
            <a:ext cx="3767346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676890"/>
            <a:ext cx="3767346" cy="23570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95336" y="1058957"/>
            <a:ext cx="3767346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1"/>
          </p:nvPr>
        </p:nvSpPr>
        <p:spPr>
          <a:xfrm>
            <a:off x="4695336" y="1676890"/>
            <a:ext cx="3767346" cy="235701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477247" y="6858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0CCE1EE1-6F9D-8E47-849C-1D456E8C2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00578"/>
            <a:ext cx="7886700" cy="658380"/>
          </a:xfrm>
          <a:prstGeom prst="rect">
            <a:avLst/>
          </a:prstGeom>
          <a:noFill/>
        </p:spPr>
        <p:txBody>
          <a:bodyPr/>
          <a:lstStyle>
            <a:lvl1pPr>
              <a:defRPr sz="2100" b="1" i="0">
                <a:gradFill flip="none" rotWithShape="1"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10800000" scaled="1"/>
                  <a:tileRect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058957"/>
            <a:ext cx="2414300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048381" y="1058957"/>
            <a:ext cx="2414301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477247" y="6858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6048381" y="1676890"/>
            <a:ext cx="2414300" cy="25589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29842" y="1676890"/>
            <a:ext cx="2414300" cy="25589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4"/>
          </p:nvPr>
        </p:nvSpPr>
        <p:spPr>
          <a:xfrm>
            <a:off x="3339112" y="1676890"/>
            <a:ext cx="2414300" cy="255893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1"/>
              </a:buCl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339112" y="1058957"/>
            <a:ext cx="2414301" cy="61793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1500" b="1" i="0" cap="all" baseline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8">
            <a:extLst>
              <a:ext uri="{FF2B5EF4-FFF2-40B4-BE49-F238E27FC236}">
                <a16:creationId xmlns:a16="http://schemas.microsoft.com/office/drawing/2014/main" id="{23E4A5E2-6C8D-D945-9EF9-2462343DF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00578"/>
            <a:ext cx="7886700" cy="658380"/>
          </a:xfrm>
          <a:prstGeom prst="rect">
            <a:avLst/>
          </a:prstGeom>
          <a:noFill/>
        </p:spPr>
        <p:txBody>
          <a:bodyPr/>
          <a:lstStyle>
            <a:lvl1pPr>
              <a:defRPr sz="2100" b="1" i="0">
                <a:gradFill flip="none" rotWithShape="1">
                  <a:gsLst>
                    <a:gs pos="20000">
                      <a:schemeClr val="accent6"/>
                    </a:gs>
                    <a:gs pos="80000">
                      <a:schemeClr val="accent1"/>
                    </a:gs>
                  </a:gsLst>
                  <a:lin ang="10800000" scaled="1"/>
                  <a:tileRect/>
                </a:gra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15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087"/>
            <a:ext cx="9144000" cy="2837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715" y="730068"/>
            <a:ext cx="5513587" cy="2139553"/>
          </a:xfrm>
          <a:prstGeom prst="rect">
            <a:avLst/>
          </a:prstGeom>
        </p:spPr>
        <p:txBody>
          <a:bodyPr anchor="b"/>
          <a:lstStyle>
            <a:lvl1pPr>
              <a:defRPr sz="4050" b="1" i="0" cap="none" baseline="0">
                <a:gradFill>
                  <a:gsLst>
                    <a:gs pos="20000">
                      <a:schemeClr val="accent1"/>
                    </a:gs>
                    <a:gs pos="79000">
                      <a:schemeClr val="accent6"/>
                    </a:gs>
                  </a:gsLst>
                  <a:lin ang="1320000" scaled="0"/>
                </a:gra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15" y="2869619"/>
            <a:ext cx="8022570" cy="733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2AF41-C4B7-034B-BE6B-8CE731F999E8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03" y="4311180"/>
            <a:ext cx="2133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06094" y="4707310"/>
            <a:ext cx="4173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D50F4-F142-7A48-B4AB-48E784164187}" type="slidenum">
              <a:rPr lang="en-US" sz="900" smtClean="0">
                <a:solidFill>
                  <a:schemeClr val="bg2">
                    <a:lumMod val="90000"/>
                  </a:schemeClr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>
                <a:solidFill>
                  <a:schemeClr val="bg2">
                    <a:lumMod val="90000"/>
                  </a:schemeClr>
                </a:solidFill>
              </a:rPr>
              <a:t> | Q2 2024 Group Buys Preview | Confidential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6D859-2809-AE49-A0F0-8E1EBB996018}"/>
              </a:ext>
            </a:extLst>
          </p:cNvPr>
          <p:cNvPicPr>
            <a:picLocks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03" y="4311180"/>
            <a:ext cx="2133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8" r:id="rId2"/>
    <p:sldLayoutId id="2147483991" r:id="rId3"/>
    <p:sldLayoutId id="2147483982" r:id="rId4"/>
    <p:sldLayoutId id="2147483984" r:id="rId5"/>
    <p:sldLayoutId id="2147483985" r:id="rId6"/>
    <p:sldLayoutId id="2147483986" r:id="rId7"/>
    <p:sldLayoutId id="2147483987" r:id="rId8"/>
    <p:sldLayoutId id="2147483983" r:id="rId9"/>
    <p:sldLayoutId id="2147483990" r:id="rId10"/>
    <p:sldLayoutId id="2147483992" r:id="rId11"/>
    <p:sldLayoutId id="2147484002" r:id="rId12"/>
    <p:sldLayoutId id="2147484003" r:id="rId13"/>
    <p:sldLayoutId id="2147483993" r:id="rId14"/>
    <p:sldLayoutId id="2147484004" r:id="rId15"/>
    <p:sldLayoutId id="2147483989" r:id="rId16"/>
    <p:sldLayoutId id="2147483994" r:id="rId17"/>
    <p:sldLayoutId id="2147483995" r:id="rId18"/>
    <p:sldLayoutId id="2147483996" r:id="rId19"/>
    <p:sldLayoutId id="2147483997" r:id="rId20"/>
    <p:sldLayoutId id="2147483998" r:id="rId21"/>
    <p:sldLayoutId id="2147483999" r:id="rId22"/>
    <p:sldLayoutId id="2147484000" r:id="rId23"/>
    <p:sldLayoutId id="2147484001" r:id="rId24"/>
  </p:sldLayoutIdLst>
  <p:hf hdr="0" ftr="0" dt="0"/>
  <p:txStyles>
    <p:titleStyle>
      <a:lvl1pPr algn="l" defTabSz="685800" rtl="0" eaLnBrk="1" latinLnBrk="0" hangingPunct="1">
        <a:lnSpc>
          <a:spcPct val="70000"/>
        </a:lnSpc>
        <a:spcBef>
          <a:spcPct val="0"/>
        </a:spcBef>
        <a:buNone/>
        <a:defRPr sz="3300" kern="1200">
          <a:gradFill>
            <a:gsLst>
              <a:gs pos="20000">
                <a:schemeClr val="accent6"/>
              </a:gs>
              <a:gs pos="80000">
                <a:schemeClr val="accent1"/>
              </a:gs>
            </a:gsLst>
            <a:lin ang="1320000" scaled="0"/>
          </a:gradFill>
          <a:latin typeface="Gotham Black" charset="0"/>
          <a:ea typeface="Gotham Black" charset="0"/>
          <a:cs typeface="Gotham Blac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Gotham Book" charset="0"/>
          <a:ea typeface="Gotham Book" charset="0"/>
          <a:cs typeface="Gotham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F45F5B-6246-D949-A06B-FB3D2007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26" y="1266609"/>
            <a:ext cx="6559124" cy="20372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Q2 2024 QUARTERLY PROMOTIONS PREVIEW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D154A-F463-4B27-8B67-37C9B2D1BA47}"/>
              </a:ext>
            </a:extLst>
          </p:cNvPr>
          <p:cNvSpPr txBox="1"/>
          <p:nvPr/>
        </p:nvSpPr>
        <p:spPr>
          <a:xfrm>
            <a:off x="621867" y="3345285"/>
            <a:ext cx="2725340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25" b="1" i="1" dirty="0">
                <a:solidFill>
                  <a:schemeClr val="bg1"/>
                </a:solidFill>
              </a:rPr>
              <a:t>*Quarterly Promotions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97260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E11D42E-2D6B-4D0F-A3DB-D21DB4B4A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456575"/>
              </p:ext>
            </p:extLst>
          </p:nvPr>
        </p:nvGraphicFramePr>
        <p:xfrm>
          <a:off x="628650" y="1104900"/>
          <a:ext cx="7886698" cy="3002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91">
                  <a:extLst>
                    <a:ext uri="{9D8B030D-6E8A-4147-A177-3AD203B41FA5}">
                      <a16:colId xmlns:a16="http://schemas.microsoft.com/office/drawing/2014/main" val="1568551640"/>
                    </a:ext>
                  </a:extLst>
                </a:gridCol>
                <a:gridCol w="827063">
                  <a:extLst>
                    <a:ext uri="{9D8B030D-6E8A-4147-A177-3AD203B41FA5}">
                      <a16:colId xmlns:a16="http://schemas.microsoft.com/office/drawing/2014/main" val="4128736871"/>
                    </a:ext>
                  </a:extLst>
                </a:gridCol>
                <a:gridCol w="2485719">
                  <a:extLst>
                    <a:ext uri="{9D8B030D-6E8A-4147-A177-3AD203B41FA5}">
                      <a16:colId xmlns:a16="http://schemas.microsoft.com/office/drawing/2014/main" val="413050346"/>
                    </a:ext>
                  </a:extLst>
                </a:gridCol>
                <a:gridCol w="3006725">
                  <a:extLst>
                    <a:ext uri="{9D8B030D-6E8A-4147-A177-3AD203B41FA5}">
                      <a16:colId xmlns:a16="http://schemas.microsoft.com/office/drawing/2014/main" val="2827041970"/>
                    </a:ext>
                  </a:extLst>
                </a:gridCol>
              </a:tblGrid>
              <a:tr h="36935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Supplier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Contract No.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Contract Name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Savings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547396226"/>
                  </a:ext>
                </a:extLst>
              </a:tr>
              <a:tr h="5625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Philips Healthcare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CE7636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Patient Monitoring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Save up to $436.50 off contract per monitor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1663428"/>
                  </a:ext>
                </a:extLst>
              </a:tr>
              <a:tr h="369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Philips Healthcare</a:t>
                      </a:r>
                      <a:endParaRPr lang="en-US" sz="10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CE7622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Non-Invasive Cardiology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Up to $8,215 off contract price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25629667"/>
                  </a:ext>
                </a:extLst>
              </a:tr>
              <a:tr h="369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Philips Healthcare</a:t>
                      </a:r>
                      <a:endParaRPr lang="en-US" sz="10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XR0610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MR Peripherals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Up to $7,644 off contract price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317366835"/>
                  </a:ext>
                </a:extLst>
              </a:tr>
              <a:tr h="5527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Philips Healthcare</a:t>
                      </a:r>
                      <a:endParaRPr lang="en-US" sz="10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XR0606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Clinical Informatics - Cardiology PACS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Save up to $39,510.80 off current contract on </a:t>
                      </a:r>
                      <a:r>
                        <a:rPr lang="en-US" sz="1000" b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IntelliSpace</a:t>
                      </a:r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Cardiovascular configurable system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52381319"/>
                  </a:ext>
                </a:extLst>
              </a:tr>
              <a:tr h="3913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Esaote</a:t>
                      </a:r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North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XR0915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Ultrasound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5% off </a:t>
                      </a:r>
                      <a:r>
                        <a:rPr lang="en-US" sz="1000" b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MyLab</a:t>
                      </a:r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X8 </a:t>
                      </a:r>
                      <a:r>
                        <a:rPr lang="en-US" sz="1000" b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eXP</a:t>
                      </a:r>
                      <a:r>
                        <a:rPr lang="en-US" sz="10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Ultrasound Scanner </a:t>
                      </a:r>
                      <a:endParaRPr lang="en-US" sz="1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22855599"/>
                  </a:ext>
                </a:extLst>
              </a:tr>
              <a:tr h="3874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Pepsico</a:t>
                      </a:r>
                      <a:r>
                        <a:rPr lang="en-US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Foodservice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FD3483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Chips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Save 5% off contract price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253800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4ABB95A-75AA-45C6-9C80-C6A8C1BE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Start Accessing These Q2 Offerings Early!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4A198A-0FA1-401D-A259-68B3665C8ECC}"/>
              </a:ext>
            </a:extLst>
          </p:cNvPr>
          <p:cNvSpPr txBox="1"/>
          <p:nvPr/>
        </p:nvSpPr>
        <p:spPr>
          <a:xfrm>
            <a:off x="1485899" y="914400"/>
            <a:ext cx="5650707" cy="35014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Enjoy an extra month of savings on the below categories effective March 1, 2024</a:t>
            </a:r>
          </a:p>
        </p:txBody>
      </p:sp>
    </p:spTree>
    <p:extLst>
      <p:ext uri="{BB962C8B-B14F-4D97-AF65-F5344CB8AC3E}">
        <p14:creationId xmlns:p14="http://schemas.microsoft.com/office/powerpoint/2010/main" val="96614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3CC7B-92AF-4050-B1CB-2D8B4EC09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5" y="1501973"/>
            <a:ext cx="8025346" cy="213955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Q2 QUARTERLY PROMOTIONS</a:t>
            </a:r>
            <a:br>
              <a:rPr lang="en-US" dirty="0"/>
            </a:br>
            <a:r>
              <a:rPr lang="en-US" dirty="0"/>
              <a:t>(APRIL – JUNE 2024)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4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E11D42E-2D6B-4D0F-A3DB-D21DB4B4A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44905"/>
              </p:ext>
            </p:extLst>
          </p:nvPr>
        </p:nvGraphicFramePr>
        <p:xfrm>
          <a:off x="628650" y="1104900"/>
          <a:ext cx="7886699" cy="297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507">
                  <a:extLst>
                    <a:ext uri="{9D8B030D-6E8A-4147-A177-3AD203B41FA5}">
                      <a16:colId xmlns:a16="http://schemas.microsoft.com/office/drawing/2014/main" val="4128736871"/>
                    </a:ext>
                  </a:extLst>
                </a:gridCol>
                <a:gridCol w="6115192">
                  <a:extLst>
                    <a:ext uri="{9D8B030D-6E8A-4147-A177-3AD203B41FA5}">
                      <a16:colId xmlns:a16="http://schemas.microsoft.com/office/drawing/2014/main" val="413050346"/>
                    </a:ext>
                  </a:extLst>
                </a:gridCol>
              </a:tblGrid>
              <a:tr h="255233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Contract No.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Contract Name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7396226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XR0703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Cardiac/Vascular Interventional Systems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4293253303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XR0531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C-Arm Systems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625629667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XR0606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Clinical Informatics - Cardiology PACS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317366835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XR0675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CT Scanners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952381319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XR0719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General Radiography &amp; Fluoroscopy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513752004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XR0593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Hemodynamics &amp; Electrophysiology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96723773"/>
                  </a:ext>
                </a:extLst>
              </a:tr>
              <a:tr h="255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XR0610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MR Peripherals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1442498378"/>
                  </a:ext>
                </a:extLst>
              </a:tr>
              <a:tr h="23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XR0884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MR Systems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468815125"/>
                  </a:ext>
                </a:extLst>
              </a:tr>
              <a:tr h="23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CE7622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Non-Invasive Cardiology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606968346"/>
                  </a:ext>
                </a:extLst>
              </a:tr>
              <a:tr h="23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CE7636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Patient Monitoring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997710179"/>
                  </a:ext>
                </a:extLst>
              </a:tr>
              <a:tr h="234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chemeClr val="tx2"/>
                          </a:solidFill>
                          <a:effectLst/>
                        </a:rPr>
                        <a:t>XR0925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Ultrasound Equipment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52507759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4ABB95A-75AA-45C6-9C80-C6A8C1BE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Featured Supplier: Philips Healthcare</a:t>
            </a:r>
          </a:p>
        </p:txBody>
      </p:sp>
    </p:spTree>
    <p:extLst>
      <p:ext uri="{BB962C8B-B14F-4D97-AF65-F5344CB8AC3E}">
        <p14:creationId xmlns:p14="http://schemas.microsoft.com/office/powerpoint/2010/main" val="392562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483BD3-0D84-4767-A148-331E61620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644496"/>
              </p:ext>
            </p:extLst>
          </p:nvPr>
        </p:nvGraphicFramePr>
        <p:xfrm>
          <a:off x="628650" y="841428"/>
          <a:ext cx="7886698" cy="333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924">
                  <a:extLst>
                    <a:ext uri="{9D8B030D-6E8A-4147-A177-3AD203B41FA5}">
                      <a16:colId xmlns:a16="http://schemas.microsoft.com/office/drawing/2014/main" val="1823510053"/>
                    </a:ext>
                  </a:extLst>
                </a:gridCol>
                <a:gridCol w="2389294">
                  <a:extLst>
                    <a:ext uri="{9D8B030D-6E8A-4147-A177-3AD203B41FA5}">
                      <a16:colId xmlns:a16="http://schemas.microsoft.com/office/drawing/2014/main" val="1800716575"/>
                    </a:ext>
                  </a:extLst>
                </a:gridCol>
                <a:gridCol w="1032889">
                  <a:extLst>
                    <a:ext uri="{9D8B030D-6E8A-4147-A177-3AD203B41FA5}">
                      <a16:colId xmlns:a16="http://schemas.microsoft.com/office/drawing/2014/main" val="321419989"/>
                    </a:ext>
                  </a:extLst>
                </a:gridCol>
                <a:gridCol w="2893591">
                  <a:extLst>
                    <a:ext uri="{9D8B030D-6E8A-4147-A177-3AD203B41FA5}">
                      <a16:colId xmlns:a16="http://schemas.microsoft.com/office/drawing/2014/main" val="3944181815"/>
                    </a:ext>
                  </a:extLst>
                </a:gridCol>
              </a:tblGrid>
              <a:tr h="430662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Supplier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Contract No.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Contract Name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243881299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Capital Equipment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Skytron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CE7211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OR Tables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99821584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Imaging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Verathon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XR0929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Ultrasound (Bladder Scanners)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99314419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chemeClr val="tx2"/>
                          </a:solidFill>
                          <a:effectLst/>
                        </a:rPr>
                        <a:t>Imaging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GE Healthcare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XR0895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Molecular Imaging (Nuclear Medicine)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5134154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solidFill>
                            <a:schemeClr val="tx2"/>
                          </a:solidFill>
                          <a:effectLst/>
                        </a:rPr>
                        <a:t>Imaging</a:t>
                      </a:r>
                      <a:endParaRPr lang="en-US" sz="10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GE Healthcare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XR0652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Mammography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21098318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Laboratory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Cardinal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DL0131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Lab Distribution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48352491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Cardiology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Microport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MS1145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CRM Pacemakers </a:t>
                      </a:r>
                      <a:r>
                        <a:rPr lang="en-US" sz="800" b="0" u="none" strike="noStrike" dirty="0">
                          <a:solidFill>
                            <a:schemeClr val="bg2"/>
                          </a:solidFill>
                          <a:effectLst/>
                        </a:rPr>
                        <a:t>*Extension*</a:t>
                      </a:r>
                      <a:endParaRPr lang="en-US" sz="8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7628786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Equipment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Mindray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CE7153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Anesthesia Machines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1022242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Laboratory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BioMerieux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LB0913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Core Biology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23764037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Imaging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Neurologica</a:t>
                      </a: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(Samsung)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XR0718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General Radiography &amp; Fluoroscopy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85289268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Laboratory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Greiner Bio-One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LB0932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Phlebotomy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86198556"/>
                  </a:ext>
                </a:extLst>
              </a:tr>
              <a:tr h="2640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Laboratory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HemoSonics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LB0998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Quantra</a:t>
                      </a:r>
                      <a:r>
                        <a:rPr lang="en-US" sz="10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 Hemostasis Analyzer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515205087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C0BE9AC1-D350-4353-A87B-C0D48BA0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Additional Categories</a:t>
            </a:r>
          </a:p>
        </p:txBody>
      </p:sp>
    </p:spTree>
    <p:extLst>
      <p:ext uri="{BB962C8B-B14F-4D97-AF65-F5344CB8AC3E}">
        <p14:creationId xmlns:p14="http://schemas.microsoft.com/office/powerpoint/2010/main" val="63703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B181CB-CE41-137E-0DFA-4487358170A4}"/>
              </a:ext>
            </a:extLst>
          </p:cNvPr>
          <p:cNvSpPr/>
          <p:nvPr/>
        </p:nvSpPr>
        <p:spPr>
          <a:xfrm>
            <a:off x="6224631" y="3942826"/>
            <a:ext cx="2625754" cy="107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483BD3-0D84-4767-A148-331E61620A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967167"/>
              </p:ext>
            </p:extLst>
          </p:nvPr>
        </p:nvGraphicFramePr>
        <p:xfrm>
          <a:off x="628650" y="794507"/>
          <a:ext cx="7886699" cy="387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38">
                  <a:extLst>
                    <a:ext uri="{9D8B030D-6E8A-4147-A177-3AD203B41FA5}">
                      <a16:colId xmlns:a16="http://schemas.microsoft.com/office/drawing/2014/main" val="1823510053"/>
                    </a:ext>
                  </a:extLst>
                </a:gridCol>
                <a:gridCol w="2093383">
                  <a:extLst>
                    <a:ext uri="{9D8B030D-6E8A-4147-A177-3AD203B41FA5}">
                      <a16:colId xmlns:a16="http://schemas.microsoft.com/office/drawing/2014/main" val="1800716575"/>
                    </a:ext>
                  </a:extLst>
                </a:gridCol>
                <a:gridCol w="1594379">
                  <a:extLst>
                    <a:ext uri="{9D8B030D-6E8A-4147-A177-3AD203B41FA5}">
                      <a16:colId xmlns:a16="http://schemas.microsoft.com/office/drawing/2014/main" val="321419989"/>
                    </a:ext>
                  </a:extLst>
                </a:gridCol>
                <a:gridCol w="2808599">
                  <a:extLst>
                    <a:ext uri="{9D8B030D-6E8A-4147-A177-3AD203B41FA5}">
                      <a16:colId xmlns:a16="http://schemas.microsoft.com/office/drawing/2014/main" val="3944181815"/>
                    </a:ext>
                  </a:extLst>
                </a:gridCol>
              </a:tblGrid>
              <a:tr h="240046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Supplier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Contract No.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Contract Name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243881299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PepsiCo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FD3483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Snacks – Chips  </a:t>
                      </a:r>
                      <a:r>
                        <a:rPr lang="en-US" sz="9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Available March 1st</a:t>
                      </a:r>
                      <a:endParaRPr lang="en-US" sz="9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1298472363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Abbott Laboratories Inc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EN0151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Medical </a:t>
                      </a:r>
                      <a:r>
                        <a:rPr lang="en-US" sz="900" b="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Nutritionals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567397660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Blue Triton Brands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FD3671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Beverage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925471869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Campbell's Foodservice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FD3672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Beverage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799314419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J&amp;J Snack Foods Corp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FD9048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Snacks Food 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964043932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PepsiCo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FD3507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Snacks Specialty Snacks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50745434"/>
                  </a:ext>
                </a:extLst>
              </a:tr>
              <a:tr h="2778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Vizient Food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Smucker Food Service, Inc.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FD9092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Condiments - Jams, Jellies and Related Breakfast Condiments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105134154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Supplies on the Fly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FD3081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Food Distribution 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461971207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Sysco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FD3571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Breads, Dough &amp; Batter (Frozen Bread)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720581615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US Foods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FD3774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Beef: Further Processed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088262350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US Foods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FD3572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Breads, Dough &amp; Batter (Frozen Bread)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963966309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US Foods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FD3539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Breads, Doughs &amp; Batter (Tortillas)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695015190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US Foods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FD9023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Dairy 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2316010884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>
                          <a:solidFill>
                            <a:schemeClr val="tx2"/>
                          </a:solidFill>
                          <a:effectLst/>
                        </a:rPr>
                        <a:t>US Foods</a:t>
                      </a:r>
                      <a:endParaRPr lang="en-US" sz="9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FD91220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Food Distribution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168016872"/>
                  </a:ext>
                </a:extLst>
              </a:tr>
              <a:tr h="2400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Vizient Food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 Foods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FD9022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Produce</a:t>
                      </a:r>
                      <a:endParaRPr lang="en-US" sz="9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572" marR="3572" marT="3572" marB="0" anchor="b"/>
                </a:tc>
                <a:extLst>
                  <a:ext uri="{0D108BD9-81ED-4DB2-BD59-A6C34878D82A}">
                    <a16:rowId xmlns:a16="http://schemas.microsoft.com/office/drawing/2014/main" val="3747078575"/>
                  </a:ext>
                </a:extLst>
              </a:tr>
            </a:tbl>
          </a:graphicData>
        </a:graphic>
      </p:graphicFrame>
      <p:sp>
        <p:nvSpPr>
          <p:cNvPr id="8" name="Title 5">
            <a:extLst>
              <a:ext uri="{FF2B5EF4-FFF2-40B4-BE49-F238E27FC236}">
                <a16:creationId xmlns:a16="http://schemas.microsoft.com/office/drawing/2014/main" id="{0CA2AA77-E251-49EB-BBCA-E797B616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Food Categories</a:t>
            </a:r>
          </a:p>
        </p:txBody>
      </p:sp>
    </p:spTree>
    <p:extLst>
      <p:ext uri="{BB962C8B-B14F-4D97-AF65-F5344CB8AC3E}">
        <p14:creationId xmlns:p14="http://schemas.microsoft.com/office/powerpoint/2010/main" val="2095760696"/>
      </p:ext>
    </p:extLst>
  </p:cSld>
  <p:clrMapOvr>
    <a:masterClrMapping/>
  </p:clrMapOvr>
</p:sld>
</file>

<file path=ppt/theme/theme1.xml><?xml version="1.0" encoding="utf-8"?>
<a:theme xmlns:a="http://schemas.openxmlformats.org/drawingml/2006/main" name="Sky and Green">
  <a:themeElements>
    <a:clrScheme name="PROVIST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7BC1F"/>
      </a:accent1>
      <a:accent2>
        <a:srgbClr val="0E3C61"/>
      </a:accent2>
      <a:accent3>
        <a:srgbClr val="FFD65C"/>
      </a:accent3>
      <a:accent4>
        <a:srgbClr val="F9A649"/>
      </a:accent4>
      <a:accent5>
        <a:srgbClr val="F399C1"/>
      </a:accent5>
      <a:accent6>
        <a:srgbClr val="4BA5DC"/>
      </a:accent6>
      <a:hlink>
        <a:srgbClr val="475979"/>
      </a:hlink>
      <a:folHlink>
        <a:srgbClr val="77BC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vista_PPT_widescreen" id="{68ABA00A-780F-1E46-B113-C1B72CF4A8EB}" vid="{C125BFD9-8F14-2C4C-AA28-2F934EF49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Computed" displayName="Computed" id="13042fd0-5bbd-40ac-afe2-63bc2ce13a4a" isdomainofvalue="False" dataSourceId="d02f2d94-2483-4613-8d31-3ea7108127e8"/>
</file>

<file path=customXml/item2.xml><?xml version="1.0" encoding="utf-8"?>
<VariableList UniqueId="13042fd0-5bbd-40ac-afe2-63bc2ce13a4a" Name="Computed" ContentType="XML" MajorVersion="0" MinorVersion="1" isLocalCopy="False" IsBaseObject="False" DataSourceId="d02f2d94-2483-4613-8d31-3ea7108127e8" DataSourceMajorVersion="0" DataSourceMinorVersion="1"/>
</file>

<file path=customXml/item3.xml><?xml version="1.0" encoding="utf-8"?>
<VariableList UniqueId="6a349c11-af27-4db6-987b-97035239709f" Name="AD_HOC" ContentType="XML" MajorVersion="0" MinorVersion="1" isLocalCopy="False" IsBaseObject="False" DataSourceId="011cf8ea-e516-4a12-b07d-7fbdbb8e22d3" DataSourceMajorVersion="0" DataSourceMinorVersion="1"/>
</file>

<file path=customXml/item4.xml><?xml version="1.0" encoding="utf-8"?>
<VariableList UniqueId="d07c6b7a-fc32-4569-844f-2d1d41274aa0" Name="System" ContentType="XML" MajorVersion="0" MinorVersion="1" isLocalCopy="False" IsBaseObject="False" DataSourceId="495f6508-003d-4ccf-ab53-dd9aa28a8d84" DataSourceMajorVersion="0" DataSourceMinorVersion="1"/>
</file>

<file path=customXml/item5.xml><?xml version="1.0" encoding="utf-8"?>
<VariableListDefinition name="AD_HOC" displayName="AD_HOC" id="6a349c11-af27-4db6-987b-97035239709f" isdomainofvalue="False" dataSourceId="011cf8ea-e516-4a12-b07d-7fbdbb8e22d3"/>
</file>

<file path=customXml/item6.xml><?xml version="1.0" encoding="utf-8"?>
<VariableListDefinition name="System" displayName="System" id="d07c6b7a-fc32-4569-844f-2d1d41274aa0" isdomainofvalue="False" dataSourceId="495f6508-003d-4ccf-ab53-dd9aa28a8d84"/>
</file>

<file path=customXml/item7.xml><?xml version="1.0" encoding="utf-8"?>
<AllExternalAdhocVariableMappings/>
</file>

<file path=customXml/itemProps1.xml><?xml version="1.0" encoding="utf-8"?>
<ds:datastoreItem xmlns:ds="http://schemas.openxmlformats.org/officeDocument/2006/customXml" ds:itemID="{E3F9B594-00A6-4EDA-B18D-4AF7AEE4B7DF}">
  <ds:schemaRefs/>
</ds:datastoreItem>
</file>

<file path=customXml/itemProps2.xml><?xml version="1.0" encoding="utf-8"?>
<ds:datastoreItem xmlns:ds="http://schemas.openxmlformats.org/officeDocument/2006/customXml" ds:itemID="{239C3455-9F7F-4CBB-9348-F807B0A3A068}">
  <ds:schemaRefs/>
</ds:datastoreItem>
</file>

<file path=customXml/itemProps3.xml><?xml version="1.0" encoding="utf-8"?>
<ds:datastoreItem xmlns:ds="http://schemas.openxmlformats.org/officeDocument/2006/customXml" ds:itemID="{4F81077B-E772-4152-AB89-792E07CCD209}">
  <ds:schemaRefs/>
</ds:datastoreItem>
</file>

<file path=customXml/itemProps4.xml><?xml version="1.0" encoding="utf-8"?>
<ds:datastoreItem xmlns:ds="http://schemas.openxmlformats.org/officeDocument/2006/customXml" ds:itemID="{5768CDB8-DC4F-4DD1-8BD6-3132D02D3466}">
  <ds:schemaRefs/>
</ds:datastoreItem>
</file>

<file path=customXml/itemProps5.xml><?xml version="1.0" encoding="utf-8"?>
<ds:datastoreItem xmlns:ds="http://schemas.openxmlformats.org/officeDocument/2006/customXml" ds:itemID="{BD56D4F8-6AA5-4190-9E06-A3199023E6AC}">
  <ds:schemaRefs/>
</ds:datastoreItem>
</file>

<file path=customXml/itemProps6.xml><?xml version="1.0" encoding="utf-8"?>
<ds:datastoreItem xmlns:ds="http://schemas.openxmlformats.org/officeDocument/2006/customXml" ds:itemID="{8D7E7532-6A45-4236-946D-9F946B4F4AB2}">
  <ds:schemaRefs/>
</ds:datastoreItem>
</file>

<file path=customXml/itemProps7.xml><?xml version="1.0" encoding="utf-8"?>
<ds:datastoreItem xmlns:ds="http://schemas.openxmlformats.org/officeDocument/2006/customXml" ds:itemID="{1CB23B68-F51B-49C1-8761-C6A39949C9D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Sky and Green</Template>
  <TotalTime>12</TotalTime>
  <Words>422</Words>
  <Application>Microsoft Office PowerPoint</Application>
  <PresentationFormat>On-screen Show (16:9)</PresentationFormat>
  <Paragraphs>172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Arial Regular</vt:lpstr>
      <vt:lpstr>Calibri</vt:lpstr>
      <vt:lpstr>Gotham Black</vt:lpstr>
      <vt:lpstr>Gotham Book</vt:lpstr>
      <vt:lpstr>Sky and Green</vt:lpstr>
      <vt:lpstr>Q2 2024 QUARTERLY PROMOTIONS PREVIEW  </vt:lpstr>
      <vt:lpstr>Start Accessing These Q2 Offerings Early!</vt:lpstr>
      <vt:lpstr>Q2 QUARTERLY PROMOTIONS (APRIL – JUNE 2024) </vt:lpstr>
      <vt:lpstr>Featured Supplier: Philips Healthcare</vt:lpstr>
      <vt:lpstr>Additional Categories</vt:lpstr>
      <vt:lpstr>Food Categories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 2024 Group Buys Preview  </dc:title>
  <dc:subject/>
  <dc:creator>Ille,Erica</dc:creator>
  <cp:keywords/>
  <dc:description/>
  <cp:lastModifiedBy>Monsivais,Jessica</cp:lastModifiedBy>
  <cp:revision>6</cp:revision>
  <cp:lastPrinted>2018-06-27T23:18:17Z</cp:lastPrinted>
  <dcterms:created xsi:type="dcterms:W3CDTF">2024-03-05T19:20:54Z</dcterms:created>
  <dcterms:modified xsi:type="dcterms:W3CDTF">2024-03-06T22:07:17Z</dcterms:modified>
  <cp:category/>
</cp:coreProperties>
</file>